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 id="2147483686" r:id="rId4"/>
  </p:sldMasterIdLst>
  <p:notesMasterIdLst>
    <p:notesMasterId r:id="rId88"/>
  </p:notesMasterIdLst>
  <p:sldIdLst>
    <p:sldId id="256" r:id="rId5"/>
    <p:sldId id="378" r:id="rId6"/>
    <p:sldId id="356" r:id="rId7"/>
    <p:sldId id="352" r:id="rId8"/>
    <p:sldId id="258" r:id="rId9"/>
    <p:sldId id="379" r:id="rId10"/>
    <p:sldId id="382" r:id="rId11"/>
    <p:sldId id="383" r:id="rId12"/>
    <p:sldId id="384" r:id="rId13"/>
    <p:sldId id="387" r:id="rId14"/>
    <p:sldId id="385" r:id="rId15"/>
    <p:sldId id="386" r:id="rId16"/>
    <p:sldId id="380" r:id="rId17"/>
    <p:sldId id="389" r:id="rId18"/>
    <p:sldId id="350" r:id="rId19"/>
    <p:sldId id="376" r:id="rId20"/>
    <p:sldId id="259" r:id="rId21"/>
    <p:sldId id="391" r:id="rId22"/>
    <p:sldId id="260" r:id="rId23"/>
    <p:sldId id="392" r:id="rId24"/>
    <p:sldId id="390" r:id="rId25"/>
    <p:sldId id="261" r:id="rId26"/>
    <p:sldId id="262" r:id="rId27"/>
    <p:sldId id="263" r:id="rId28"/>
    <p:sldId id="272" r:id="rId29"/>
    <p:sldId id="273" r:id="rId30"/>
    <p:sldId id="283" r:id="rId31"/>
    <p:sldId id="284" r:id="rId32"/>
    <p:sldId id="326" r:id="rId33"/>
    <p:sldId id="355"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46" r:id="rId52"/>
    <p:sldId id="347" r:id="rId53"/>
    <p:sldId id="393" r:id="rId54"/>
    <p:sldId id="394" r:id="rId55"/>
    <p:sldId id="395" r:id="rId56"/>
    <p:sldId id="381" r:id="rId57"/>
    <p:sldId id="396" r:id="rId58"/>
    <p:sldId id="311" r:id="rId59"/>
    <p:sldId id="312" r:id="rId60"/>
    <p:sldId id="397" r:id="rId61"/>
    <p:sldId id="268" r:id="rId62"/>
    <p:sldId id="271" r:id="rId63"/>
    <p:sldId id="398" r:id="rId64"/>
    <p:sldId id="349" r:id="rId65"/>
    <p:sldId id="353" r:id="rId66"/>
    <p:sldId id="357" r:id="rId67"/>
    <p:sldId id="358" r:id="rId68"/>
    <p:sldId id="359" r:id="rId69"/>
    <p:sldId id="377" r:id="rId70"/>
    <p:sldId id="360" r:id="rId71"/>
    <p:sldId id="361" r:id="rId72"/>
    <p:sldId id="362" r:id="rId73"/>
    <p:sldId id="363" r:id="rId74"/>
    <p:sldId id="364" r:id="rId75"/>
    <p:sldId id="365" r:id="rId76"/>
    <p:sldId id="366" r:id="rId77"/>
    <p:sldId id="367" r:id="rId78"/>
    <p:sldId id="368" r:id="rId79"/>
    <p:sldId id="369" r:id="rId80"/>
    <p:sldId id="370" r:id="rId81"/>
    <p:sldId id="371" r:id="rId82"/>
    <p:sldId id="372" r:id="rId83"/>
    <p:sldId id="373" r:id="rId84"/>
    <p:sldId id="374" r:id="rId85"/>
    <p:sldId id="375" r:id="rId86"/>
    <p:sldId id="325" r:id="rId87"/>
  </p:sldIdLst>
  <p:sldSz cx="9144000" cy="5143500" type="screen16x9"/>
  <p:notesSz cx="6858000" cy="9144000"/>
  <p:embeddedFontLst>
    <p:embeddedFont>
      <p:font typeface="Calibri" panose="020F0502020204030204" pitchFamily="34" charset="0"/>
      <p:regular r:id="rId89"/>
      <p:bold r:id="rId90"/>
      <p:italic r:id="rId91"/>
      <p:boldItalic r:id="rId92"/>
    </p:embeddedFont>
    <p:embeddedFont>
      <p:font typeface="Open Sans" panose="020B0604020202020204" charset="0"/>
      <p:regular r:id="rId93"/>
      <p:bold r:id="rId94"/>
      <p:italic r:id="rId95"/>
      <p:boldItalic r:id="rId96"/>
    </p:embeddedFont>
    <p:embeddedFont>
      <p:font typeface="Overpass" panose="020B0604020202020204" charset="0"/>
      <p:regular r:id="rId97"/>
      <p:bold r:id="rId98"/>
      <p:italic r:id="rId99"/>
      <p:boldItalic r:id="rId100"/>
    </p:embeddedFont>
    <p:embeddedFont>
      <p:font typeface="Overpass Light" panose="020B0604020202020204" charset="0"/>
      <p:regular r:id="rId101"/>
      <p:bold r:id="rId102"/>
      <p:italic r:id="rId103"/>
      <p:boldItalic r:id="rId104"/>
    </p:embeddedFont>
    <p:embeddedFont>
      <p:font typeface="Overpass SemiBold" panose="020B0604020202020204" charset="0"/>
      <p:regular r:id="rId105"/>
      <p:bold r:id="rId106"/>
      <p:italic r:id="rId107"/>
      <p:boldItalic r:id="rId108"/>
    </p:embeddedFont>
    <p:embeddedFont>
      <p:font typeface="Proxima Nova" panose="020B0604020202020204"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025" autoAdjust="0"/>
  </p:normalViewPr>
  <p:slideViewPr>
    <p:cSldViewPr snapToGrid="0" snapToObjects="1">
      <p:cViewPr varScale="1">
        <p:scale>
          <a:sx n="84" d="100"/>
          <a:sy n="84" d="100"/>
        </p:scale>
        <p:origin x="1296" y="9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font" Target="fonts/font1.fntdata"/><Relationship Id="rId112" Type="http://schemas.openxmlformats.org/officeDocument/2006/relationships/font" Target="fonts/font24.fntdata"/><Relationship Id="rId16" Type="http://schemas.openxmlformats.org/officeDocument/2006/relationships/slide" Target="slides/slide12.xml"/><Relationship Id="rId107" Type="http://schemas.openxmlformats.org/officeDocument/2006/relationships/font" Target="fonts/font19.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font" Target="fonts/font14.fntdata"/><Relationship Id="rId110" Type="http://schemas.openxmlformats.org/officeDocument/2006/relationships/font" Target="fonts/font22.fntdata"/><Relationship Id="rId115"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font" Target="fonts/font2.fntdata"/><Relationship Id="rId95" Type="http://schemas.openxmlformats.org/officeDocument/2006/relationships/font" Target="fonts/font7.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font" Target="fonts/font12.fntdata"/><Relationship Id="rId105" Type="http://schemas.openxmlformats.org/officeDocument/2006/relationships/font" Target="fonts/font17.fntdata"/><Relationship Id="rId113"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font" Target="fonts/font15.fntdata"/><Relationship Id="rId108" Type="http://schemas.openxmlformats.org/officeDocument/2006/relationships/font" Target="fonts/font20.fntdata"/><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1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18.fntdata"/><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21.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9.fntdata"/><Relationship Id="rId104" Type="http://schemas.openxmlformats.org/officeDocument/2006/relationships/font" Target="fonts/font16.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4.fntdata"/><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5702016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github.com/coreos/operator-sdk"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www.youtube.com/watch?v=WDr9TSyK9DA&amp;feature=youtu.be&amp;t=1620" TargetMode="External"/><Relationship Id="rId4" Type="http://schemas.openxmlformats.org/officeDocument/2006/relationships/hyperlink" Target="https://coreos.com/blog/introducing-operator-framework"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91975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422233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Enterprise Architect would then establish his own local development environment where all the independent development libraries are assembled and tested.</a:t>
            </a:r>
          </a:p>
          <a:p>
            <a:endParaRPr lang="en-US" dirty="0"/>
          </a:p>
          <a:p>
            <a:r>
              <a:rPr lang="en-US" dirty="0"/>
              <a:t>He then needs to make sure his Enterprise Architecture is well understood and that other team members can reproduce his environment.</a:t>
            </a:r>
          </a:p>
          <a:p>
            <a:endParaRPr lang="en-US" dirty="0"/>
          </a:p>
          <a:p>
            <a:r>
              <a:rPr lang="en-US" dirty="0"/>
              <a:t>To do this, he creates a Software Architecture Document that can be given to members as they join the team.  </a:t>
            </a:r>
          </a:p>
          <a:p>
            <a:endParaRPr lang="en-US" dirty="0"/>
          </a:p>
          <a:p>
            <a:r>
              <a:rPr lang="en-US" dirty="0"/>
              <a:t>The new team members would then use this document to replicate the Architecture on their local machines.</a:t>
            </a:r>
          </a:p>
        </p:txBody>
      </p:sp>
    </p:spTree>
    <p:extLst>
      <p:ext uri="{BB962C8B-B14F-4D97-AF65-F5344CB8AC3E}">
        <p14:creationId xmlns:p14="http://schemas.microsoft.com/office/powerpoint/2010/main" val="2248265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extLst>
      <p:ext uri="{BB962C8B-B14F-4D97-AF65-F5344CB8AC3E}">
        <p14:creationId xmlns:p14="http://schemas.microsoft.com/office/powerpoint/2010/main" val="2171849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US" sz="1200" dirty="0">
                <a:solidFill>
                  <a:schemeClr val="dk1"/>
                </a:solidFill>
              </a:rPr>
              <a:t>D</a:t>
            </a:r>
            <a:r>
              <a:rPr lang="en" sz="1200" dirty="0">
                <a:solidFill>
                  <a:schemeClr val="dk1"/>
                </a:solidFill>
              </a:rPr>
              <a:t>elivering an application into production is a non-trivial task </a:t>
            </a:r>
          </a:p>
          <a:p>
            <a:pPr marL="457200" lvl="0" indent="-304800">
              <a:spcBef>
                <a:spcPts val="600"/>
              </a:spcBef>
              <a:buClr>
                <a:schemeClr val="dk1"/>
              </a:buClr>
              <a:buSzPct val="100000"/>
              <a:buChar char="●"/>
            </a:pPr>
            <a:r>
              <a:rPr lang="en" sz="1200" dirty="0">
                <a:solidFill>
                  <a:schemeClr val="dk1"/>
                </a:solidFill>
              </a:rPr>
              <a:t>lots of friction and many back-and-forth cycles between Developers and IT Operations. </a:t>
            </a:r>
          </a:p>
          <a:p>
            <a:pPr marL="457200" lvl="0" indent="-304800">
              <a:spcBef>
                <a:spcPts val="600"/>
              </a:spcBef>
              <a:buClr>
                <a:schemeClr val="dk1"/>
              </a:buClr>
              <a:buSzPct val="100000"/>
              <a:buChar char="●"/>
            </a:pPr>
            <a:r>
              <a:rPr lang="en" sz="1200" dirty="0">
                <a:solidFill>
                  <a:schemeClr val="dk1"/>
                </a:solidFill>
              </a:rPr>
              <a:t>Painful deployments leads poor quality of the delivered service </a:t>
            </a:r>
          </a:p>
          <a:p>
            <a:pPr marL="457200" lvl="0" indent="-304800">
              <a:spcBef>
                <a:spcPts val="600"/>
              </a:spcBef>
              <a:buClr>
                <a:schemeClr val="dk1"/>
              </a:buClr>
              <a:buSzPct val="100000"/>
              <a:buChar char="●"/>
            </a:pPr>
            <a:r>
              <a:rPr lang="en" sz="1200" dirty="0">
                <a:solidFill>
                  <a:schemeClr val="dk1"/>
                </a:solidFill>
              </a:rPr>
              <a:t>Tendency to avoid the pain by deploying to production as seldom as possible. </a:t>
            </a:r>
          </a:p>
          <a:p>
            <a:pPr marL="457200" lvl="0" indent="-304800">
              <a:spcBef>
                <a:spcPts val="600"/>
              </a:spcBef>
              <a:buClr>
                <a:schemeClr val="dk1"/>
              </a:buClr>
              <a:buSzPct val="100000"/>
              <a:buChar char="●"/>
            </a:pPr>
            <a:r>
              <a:rPr lang="en-US" sz="1200" dirty="0">
                <a:solidFill>
                  <a:schemeClr val="dk1"/>
                </a:solidFill>
              </a:rPr>
              <a:t>R</a:t>
            </a:r>
            <a:r>
              <a:rPr lang="en" sz="1200" dirty="0">
                <a:solidFill>
                  <a:schemeClr val="dk1"/>
                </a:solidFill>
              </a:rPr>
              <a:t>esults in larger deployments with more features being delivered at once and higher risk of things going wrong, which results in more pain, fewer deployments, … and story goes on.</a:t>
            </a:r>
          </a:p>
          <a:p>
            <a:pPr lvl="0">
              <a:spcBef>
                <a:spcPts val="0"/>
              </a:spcBef>
              <a:buNone/>
            </a:pPr>
            <a:endParaRPr dirty="0"/>
          </a:p>
        </p:txBody>
      </p:sp>
    </p:spTree>
    <p:extLst>
      <p:ext uri="{BB962C8B-B14F-4D97-AF65-F5344CB8AC3E}">
        <p14:creationId xmlns:p14="http://schemas.microsoft.com/office/powerpoint/2010/main" val="914693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3048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200" dirty="0"/>
              <a:t>DevOps has </a:t>
            </a:r>
            <a:r>
              <a:rPr lang="en" sz="1200" dirty="0"/>
              <a:t>Gained popularity in the last two years.</a:t>
            </a:r>
            <a:endParaRPr lang="en-US" sz="1200" dirty="0"/>
          </a:p>
          <a:p>
            <a:pPr marL="457200" lvl="0" indent="-304800" rtl="0">
              <a:spcBef>
                <a:spcPts val="0"/>
              </a:spcBef>
              <a:buSzPct val="100000"/>
              <a:buFont typeface="Arial" panose="020B0604020202020204" pitchFamily="34" charset="0"/>
              <a:buChar char="•"/>
            </a:pPr>
            <a:r>
              <a:rPr lang="en" sz="1200" dirty="0"/>
              <a:t>Many of the practices and values in DevOps aim at mitigating this problem </a:t>
            </a:r>
            <a:r>
              <a:rPr lang="en-US" sz="1200" dirty="0"/>
              <a:t>described previously</a:t>
            </a:r>
            <a:r>
              <a:rPr lang="en" sz="1200" dirty="0"/>
              <a:t>. </a:t>
            </a:r>
          </a:p>
          <a:p>
            <a:pPr marL="457200" lvl="0" indent="-304800" rtl="0">
              <a:spcBef>
                <a:spcPts val="0"/>
              </a:spcBef>
              <a:buSzPct val="100000"/>
              <a:buFont typeface="Arial" panose="020B0604020202020204" pitchFamily="34" charset="0"/>
              <a:buChar char="•"/>
            </a:pPr>
            <a:r>
              <a:rPr lang="en-US" sz="1200" dirty="0"/>
              <a:t>However </a:t>
            </a:r>
            <a:r>
              <a:rPr lang="en-US" sz="1200" dirty="0" err="1"/>
              <a:t>i</a:t>
            </a:r>
            <a:r>
              <a:rPr lang="en" sz="1200" dirty="0"/>
              <a:t>mplementing these practi</a:t>
            </a:r>
            <a:r>
              <a:rPr lang="en-US" sz="1200" dirty="0"/>
              <a:t>c</a:t>
            </a:r>
            <a:r>
              <a:rPr lang="en" sz="1200"/>
              <a:t>es </a:t>
            </a:r>
            <a:r>
              <a:rPr lang="en" sz="1200" dirty="0"/>
              <a:t>proved to be extremely difficult using virtualization and other technologies which were available at the time.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DevOps only took off when containers gained popularity</a:t>
            </a:r>
          </a:p>
          <a:p>
            <a:pPr marL="457200" lvl="0" indent="-304800" rtl="0">
              <a:spcBef>
                <a:spcPts val="600"/>
              </a:spcBef>
              <a:buClr>
                <a:schemeClr val="dk1"/>
              </a:buClr>
              <a:buSzPct val="100000"/>
              <a:buChar char="●"/>
            </a:pPr>
            <a:r>
              <a:rPr lang="en" sz="1200" dirty="0">
                <a:solidFill>
                  <a:schemeClr val="dk1"/>
                </a:solidFill>
              </a:rPr>
              <a:t>Simplifie</a:t>
            </a:r>
            <a:r>
              <a:rPr lang="en-US" sz="1200" dirty="0">
                <a:solidFill>
                  <a:schemeClr val="dk1"/>
                </a:solidFill>
              </a:rPr>
              <a:t>s</a:t>
            </a:r>
            <a:r>
              <a:rPr lang="en" sz="1200" dirty="0">
                <a:solidFill>
                  <a:schemeClr val="dk1"/>
                </a:solidFill>
              </a:rPr>
              <a:t> the automation that DevOps </a:t>
            </a:r>
            <a:r>
              <a:rPr lang="en-US" sz="1200" dirty="0">
                <a:solidFill>
                  <a:schemeClr val="dk1"/>
                </a:solidFill>
              </a:rPr>
              <a:t>provides</a:t>
            </a:r>
            <a:r>
              <a:rPr lang="en" sz="1200" dirty="0">
                <a:solidFill>
                  <a:schemeClr val="dk1"/>
                </a:solidFill>
              </a:rPr>
              <a:t>.</a:t>
            </a:r>
          </a:p>
          <a:p>
            <a:pPr marL="457200" lvl="0" indent="-304800" rtl="0">
              <a:spcBef>
                <a:spcPts val="600"/>
              </a:spcBef>
              <a:buClr>
                <a:schemeClr val="dk1"/>
              </a:buClr>
              <a:buSzPct val="100000"/>
              <a:buChar char="●"/>
            </a:pPr>
            <a:r>
              <a:rPr lang="en" sz="1200" dirty="0">
                <a:solidFill>
                  <a:schemeClr val="dk1"/>
                </a:solidFill>
              </a:rPr>
              <a:t>Containers provide consistent environment and tools for both Developers and Operations </a:t>
            </a:r>
          </a:p>
          <a:p>
            <a:pPr marL="457200" lvl="0" indent="-304800" rtl="0">
              <a:spcBef>
                <a:spcPts val="600"/>
              </a:spcBef>
              <a:buClr>
                <a:schemeClr val="dk1"/>
              </a:buClr>
              <a:buSzPct val="100000"/>
              <a:buChar char="●"/>
            </a:pPr>
            <a:r>
              <a:rPr lang="en" sz="1200" dirty="0">
                <a:solidFill>
                  <a:schemeClr val="dk1"/>
                </a:solidFill>
              </a:rPr>
              <a:t>Simplify the deployment process regardless of what the application looks like </a:t>
            </a:r>
          </a:p>
          <a:p>
            <a:pPr marL="457200" lvl="0" indent="-304800" rtl="0">
              <a:spcBef>
                <a:spcPts val="600"/>
              </a:spcBef>
              <a:buClr>
                <a:schemeClr val="dk1"/>
              </a:buClr>
              <a:buSzPct val="100000"/>
              <a:buChar char="●"/>
            </a:pPr>
            <a:r>
              <a:rPr lang="en-US" sz="1200" dirty="0">
                <a:solidFill>
                  <a:schemeClr val="dk1"/>
                </a:solidFill>
              </a:rPr>
              <a:t>R</a:t>
            </a:r>
            <a:r>
              <a:rPr lang="en" sz="1200" dirty="0">
                <a:solidFill>
                  <a:schemeClr val="dk1"/>
                </a:solidFill>
              </a:rPr>
              <a:t>ecreate identical environments for development, testing, staging, and production</a:t>
            </a:r>
          </a:p>
          <a:p>
            <a:pPr marL="457200" lvl="0" indent="-304800" rtl="0">
              <a:spcBef>
                <a:spcPts val="600"/>
              </a:spcBef>
              <a:buClr>
                <a:schemeClr val="dk1"/>
              </a:buClr>
              <a:buSzPct val="100000"/>
              <a:buChar char="●"/>
            </a:pPr>
            <a:r>
              <a:rPr lang="en" sz="1200" dirty="0">
                <a:solidFill>
                  <a:schemeClr val="dk1"/>
                </a:solidFill>
              </a:rPr>
              <a:t>Write once; deploy anywhere</a:t>
            </a:r>
          </a:p>
          <a:p>
            <a:pPr lvl="0" rtl="0">
              <a:spcBef>
                <a:spcPts val="600"/>
              </a:spcBef>
              <a:buClr>
                <a:schemeClr val="dk1"/>
              </a:buClr>
              <a:buSzPct val="91666"/>
              <a:buFont typeface="Arial"/>
              <a:buNone/>
            </a:pPr>
            <a:endParaRPr sz="1200" dirty="0">
              <a:solidFill>
                <a:schemeClr val="dk1"/>
              </a:solidFill>
            </a:endParaRPr>
          </a:p>
          <a:p>
            <a:pPr lvl="0" rtl="0">
              <a:spcBef>
                <a:spcPts val="0"/>
              </a:spcBef>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56904" indent="-285523">
              <a:buSzPct val="100000"/>
              <a:buFont typeface="Arial"/>
              <a:buChar char="•"/>
            </a:pPr>
            <a:r>
              <a:rPr lang="en-US" sz="1100" dirty="0">
                <a:solidFill>
                  <a:srgbClr val="963334"/>
                </a:solidFill>
              </a:rPr>
              <a:t>Full Stack</a:t>
            </a:r>
            <a:r>
              <a:rPr lang="en-US" sz="1100" dirty="0"/>
              <a:t> s</a:t>
            </a:r>
            <a:r>
              <a:rPr lang="en" sz="1100" dirty="0"/>
              <a:t>oftware packaging concept that typically includes a</a:t>
            </a:r>
            <a:r>
              <a:rPr lang="en-US" sz="1100" dirty="0"/>
              <a:t> </a:t>
            </a:r>
            <a:r>
              <a:rPr lang="en-US" sz="1100" dirty="0">
                <a:solidFill>
                  <a:srgbClr val="963334"/>
                </a:solidFill>
              </a:rPr>
              <a:t>Single</a:t>
            </a:r>
            <a:r>
              <a:rPr lang="en" sz="1100" dirty="0">
                <a:solidFill>
                  <a:srgbClr val="963334"/>
                </a:solidFill>
              </a:rPr>
              <a:t> </a:t>
            </a:r>
            <a:r>
              <a:rPr lang="en-US" sz="1100" dirty="0">
                <a:solidFill>
                  <a:srgbClr val="963334"/>
                </a:solidFill>
              </a:rPr>
              <a:t>A</a:t>
            </a:r>
            <a:r>
              <a:rPr lang="en" sz="1100" dirty="0">
                <a:solidFill>
                  <a:srgbClr val="963334"/>
                </a:solidFill>
              </a:rPr>
              <a:t>pplication</a:t>
            </a:r>
            <a:r>
              <a:rPr lang="en" sz="1100" dirty="0"/>
              <a:t> and all of its runtime dependencies</a:t>
            </a:r>
            <a:endParaRPr lang="en-US" sz="1100" dirty="0"/>
          </a:p>
          <a:p>
            <a:pPr marL="356904" indent="-285523">
              <a:buSzPct val="100000"/>
              <a:buFont typeface="Arial"/>
              <a:buChar char="•"/>
            </a:pPr>
            <a:endParaRPr lang="en" sz="1100" dirty="0"/>
          </a:p>
          <a:p>
            <a:pPr marL="356904" indent="-285523">
              <a:buSzPct val="100000"/>
              <a:buFont typeface="Arial"/>
              <a:buChar char="•"/>
            </a:pPr>
            <a:r>
              <a:rPr lang="en" sz="1100" dirty="0"/>
              <a:t>Easy to </a:t>
            </a:r>
            <a:r>
              <a:rPr lang="en-US" sz="1100" dirty="0"/>
              <a:t>d</a:t>
            </a:r>
            <a:r>
              <a:rPr lang="en" sz="1100" dirty="0"/>
              <a:t>eploy and </a:t>
            </a:r>
            <a:r>
              <a:rPr lang="en-US" sz="1100" dirty="0"/>
              <a:t>p</a:t>
            </a:r>
            <a:r>
              <a:rPr lang="en" sz="1100" dirty="0"/>
              <a:t>ortable across host systems</a:t>
            </a:r>
            <a:r>
              <a:rPr lang="en-US" sz="1100" dirty="0"/>
              <a:t>, eliminating differences between different application life-cycle stage deployments </a:t>
            </a:r>
            <a:endParaRPr lang="en" sz="1100" dirty="0"/>
          </a:p>
          <a:p>
            <a:pPr marL="356904" indent="-285523">
              <a:buSzPct val="100000"/>
              <a:buFont typeface="Arial"/>
              <a:buChar char="•"/>
            </a:pPr>
            <a:endParaRPr lang="en-US" sz="1100" dirty="0"/>
          </a:p>
          <a:p>
            <a:pPr marL="356904" indent="-285523">
              <a:buSzPct val="100000"/>
              <a:buFont typeface="Arial"/>
              <a:buChar char="•"/>
            </a:pPr>
            <a:r>
              <a:rPr lang="en" sz="1100" dirty="0"/>
              <a:t>Isolates applications on a host operating system</a:t>
            </a:r>
          </a:p>
          <a:p>
            <a:pPr marL="356904" indent="-285523">
              <a:buSzPct val="100000"/>
              <a:buFont typeface="Arial"/>
              <a:buChar char="•"/>
            </a:pPr>
            <a:endParaRPr lang="en-US" sz="1100" dirty="0"/>
          </a:p>
          <a:p>
            <a:pPr marL="356904" indent="-285523">
              <a:buSzPct val="100000"/>
              <a:buFont typeface="Arial"/>
              <a:buChar char="•"/>
            </a:pPr>
            <a:r>
              <a:rPr lang="en" sz="1100" dirty="0"/>
              <a:t>Encourage</a:t>
            </a:r>
            <a:r>
              <a:rPr lang="en-US" sz="1100" dirty="0"/>
              <a:t>s</a:t>
            </a:r>
            <a:r>
              <a:rPr lang="en" sz="1100" dirty="0"/>
              <a:t> </a:t>
            </a:r>
            <a:r>
              <a:rPr lang="en-US" sz="1100" dirty="0"/>
              <a:t>M</a:t>
            </a:r>
            <a:r>
              <a:rPr lang="en" sz="1100" dirty="0"/>
              <a:t>icroservices</a:t>
            </a:r>
            <a:endParaRPr lang="en-US" sz="1100" dirty="0"/>
          </a:p>
        </p:txBody>
      </p:sp>
    </p:spTree>
    <p:extLst>
      <p:ext uri="{BB962C8B-B14F-4D97-AF65-F5344CB8AC3E}">
        <p14:creationId xmlns:p14="http://schemas.microsoft.com/office/powerpoint/2010/main" val="297620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6584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06400" lvl="0" indent="-279400" rtl="0">
              <a:spcBef>
                <a:spcPts val="0"/>
              </a:spcBef>
              <a:buSzPct val="100000"/>
              <a:buChar char="●"/>
            </a:pPr>
            <a:r>
              <a:rPr lang="en-US" sz="1200" dirty="0"/>
              <a:t>I</a:t>
            </a:r>
            <a:r>
              <a:rPr lang="en" sz="1200" dirty="0"/>
              <a:t>nfrastructure perspective</a:t>
            </a:r>
          </a:p>
          <a:p>
            <a:pPr marL="863600" lvl="1" indent="-279400" rtl="0">
              <a:spcBef>
                <a:spcPts val="0"/>
              </a:spcBef>
              <a:buSzPct val="100000"/>
              <a:buChar char="●"/>
            </a:pPr>
            <a:r>
              <a:rPr lang="en" sz="1200" dirty="0"/>
              <a:t>containers rely on Linux operating system features </a:t>
            </a:r>
          </a:p>
          <a:p>
            <a:pPr marL="863600" lvl="1" indent="-279400" rtl="0">
              <a:spcBef>
                <a:spcPts val="0"/>
              </a:spcBef>
              <a:buSzPct val="100000"/>
              <a:buChar char="●"/>
            </a:pPr>
            <a:r>
              <a:rPr lang="en" sz="1200" dirty="0"/>
              <a:t>isolate slices of the underlying operating system. </a:t>
            </a:r>
          </a:p>
          <a:p>
            <a:pPr marL="863600" lvl="1" indent="-279400" rtl="0">
              <a:spcBef>
                <a:spcPts val="0"/>
              </a:spcBef>
              <a:buSzPct val="100000"/>
              <a:buChar char="●"/>
            </a:pPr>
            <a:r>
              <a:rPr lang="en-US" sz="1200" dirty="0"/>
              <a:t>H</a:t>
            </a:r>
            <a:r>
              <a:rPr lang="en" sz="1200" dirty="0"/>
              <a:t>as some libraries from Linux operating system inside it. </a:t>
            </a:r>
          </a:p>
          <a:p>
            <a:pPr marL="863600" lvl="1" indent="-279400" rtl="0">
              <a:spcBef>
                <a:spcPts val="0"/>
              </a:spcBef>
              <a:buSzPct val="100000"/>
              <a:buChar char="●"/>
            </a:pPr>
            <a:r>
              <a:rPr lang="en-US" sz="1200" dirty="0"/>
              <a:t>C</a:t>
            </a:r>
            <a:r>
              <a:rPr lang="en" sz="1200" dirty="0"/>
              <a:t>onsume less resources compared to virtual machines. </a:t>
            </a:r>
          </a:p>
          <a:p>
            <a:pPr marL="863600" lvl="1" indent="-279400" rtl="0">
              <a:spcBef>
                <a:spcPts val="0"/>
              </a:spcBef>
              <a:buSzPct val="100000"/>
              <a:buChar char="●"/>
            </a:pPr>
            <a:r>
              <a:rPr lang="en" sz="1200" dirty="0"/>
              <a:t>Pose complexities that need orchestration and management to be used effectively.</a:t>
            </a:r>
          </a:p>
          <a:p>
            <a:pPr marL="406400" lvl="0" indent="-279400" rtl="0">
              <a:spcBef>
                <a:spcPts val="0"/>
              </a:spcBef>
              <a:buSzPct val="100000"/>
              <a:buChar char="●"/>
            </a:pPr>
            <a:r>
              <a:rPr lang="en-US" sz="1200" dirty="0"/>
              <a:t>A</a:t>
            </a:r>
            <a:r>
              <a:rPr lang="en" sz="1200" dirty="0"/>
              <a:t>pplication perspective</a:t>
            </a:r>
          </a:p>
          <a:p>
            <a:pPr marL="863600" lvl="1" indent="-279400" rtl="0">
              <a:spcBef>
                <a:spcPts val="0"/>
              </a:spcBef>
              <a:buSzPct val="100000"/>
              <a:buChar char="●"/>
            </a:pPr>
            <a:r>
              <a:rPr lang="en" sz="1200" dirty="0"/>
              <a:t>way to package an enterprise application in a self-contained artifact. </a:t>
            </a:r>
          </a:p>
          <a:p>
            <a:pPr marL="863600" lvl="1" indent="-279400" rtl="0">
              <a:spcBef>
                <a:spcPts val="0"/>
              </a:spcBef>
              <a:buSzPct val="100000"/>
              <a:buChar char="●"/>
            </a:pPr>
            <a:r>
              <a:rPr lang="en" sz="1200" dirty="0"/>
              <a:t>Simple to share those apps across the organization. </a:t>
            </a:r>
          </a:p>
          <a:p>
            <a:pPr marL="863600" lvl="1" indent="-279400" rtl="0">
              <a:spcBef>
                <a:spcPts val="0"/>
              </a:spcBef>
              <a:buSzPct val="100000"/>
              <a:buChar char="●"/>
            </a:pPr>
            <a:r>
              <a:rPr lang="en" sz="1200" dirty="0"/>
              <a:t>Developers have full control over the content of a container</a:t>
            </a:r>
          </a:p>
        </p:txBody>
      </p:sp>
      <p:sp>
        <p:nvSpPr>
          <p:cNvPr id="291" name="Shape 291"/>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00018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IT Operations controls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hardware, virtualization layer, operating system and make sure they are patched, secure and managed in accordance to their best practises.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know how to run containers effectively on top of that infrastructure to maximise utilisation. </a:t>
            </a:r>
          </a:p>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Developers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control the application, frameworks and libraries used in the application and package that as a container which is deliver</a:t>
            </a:r>
            <a:r>
              <a:rPr lang="en-US" sz="1200" dirty="0" err="1">
                <a:solidFill>
                  <a:schemeClr val="dk1"/>
                </a:solidFill>
              </a:rPr>
              <a:t>ed</a:t>
            </a:r>
            <a:r>
              <a:rPr lang="en" sz="1200" dirty="0">
                <a:solidFill>
                  <a:schemeClr val="dk1"/>
                </a:solidFill>
              </a:rPr>
              <a:t> to IT Operations.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mitigates the traditional friction between the two teams in the software delivery process.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The promise of containers is that everybody’s needs are fulfilled</a:t>
            </a:r>
          </a:p>
          <a:p>
            <a:pPr marL="457200" lvl="0" indent="-304800" rtl="0">
              <a:spcBef>
                <a:spcPts val="600"/>
              </a:spcBef>
              <a:buClr>
                <a:schemeClr val="dk1"/>
              </a:buClr>
              <a:buSzPct val="100000"/>
              <a:buChar char="●"/>
            </a:pPr>
            <a:r>
              <a:rPr lang="en" sz="1200" dirty="0">
                <a:solidFill>
                  <a:schemeClr val="dk1"/>
                </a:solidFill>
              </a:rPr>
              <a:t>teams can work together in better ways than previously they were able to.</a:t>
            </a:r>
          </a:p>
          <a:p>
            <a:pPr marL="152400" lvl="0" indent="0" rtl="0">
              <a:spcBef>
                <a:spcPts val="600"/>
              </a:spcBef>
              <a:buClr>
                <a:schemeClr val="dk1"/>
              </a:buClr>
              <a:buSzPct val="100000"/>
              <a:buNone/>
            </a:pPr>
            <a:endParaRPr lang="en" sz="1200" dirty="0">
              <a:solidFill>
                <a:schemeClr val="dk1"/>
              </a:solidFill>
            </a:endParaRPr>
          </a:p>
          <a:p>
            <a:pPr marL="457200" lvl="0" indent="-304800" rtl="0">
              <a:spcBef>
                <a:spcPts val="600"/>
              </a:spcBef>
              <a:buClr>
                <a:schemeClr val="dk1"/>
              </a:buClr>
              <a:buSzPct val="100000"/>
              <a:buChar char="●"/>
            </a:pPr>
            <a:r>
              <a:rPr lang="en" sz="1200" dirty="0">
                <a:solidFill>
                  <a:schemeClr val="dk1"/>
                </a:solidFill>
              </a:rPr>
              <a:t>In the eyes of many inside the organization, containers come to the rescue as the common language between Developers and IT Operations. </a:t>
            </a:r>
          </a:p>
          <a:p>
            <a:pPr marL="457200" lvl="0" indent="-304800" rtl="0">
              <a:spcBef>
                <a:spcPts val="600"/>
              </a:spcBef>
              <a:buClr>
                <a:schemeClr val="dk1"/>
              </a:buClr>
              <a:buSzPct val="100000"/>
              <a:buChar char="●"/>
            </a:pPr>
            <a:r>
              <a:rPr lang="en" sz="1200" dirty="0">
                <a:solidFill>
                  <a:schemeClr val="dk1"/>
                </a:solidFill>
              </a:rPr>
              <a:t>Containers can drive a revolutionary change into how these two sides of an IT organization work together;</a:t>
            </a:r>
          </a:p>
          <a:p>
            <a:pPr marL="457200" lvl="0" indent="-304800" rtl="0">
              <a:spcBef>
                <a:spcPts val="600"/>
              </a:spcBef>
              <a:buClr>
                <a:schemeClr val="dk1"/>
              </a:buClr>
              <a:buSzPct val="100000"/>
              <a:buChar char="●"/>
            </a:pPr>
            <a:r>
              <a:rPr lang="en" sz="1200" dirty="0">
                <a:solidFill>
                  <a:schemeClr val="dk1"/>
                </a:solidFill>
              </a:rPr>
              <a:t>allow developers and the line of business to own their applications in the form of containers that then can be deployed, maintained, and operated on top of infrastructure that the Ops team provides, without compromising security or compliance.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57200" lvl="0" indent="-304800" rtl="0">
              <a:spcBef>
                <a:spcPts val="0"/>
              </a:spcBef>
              <a:buSzPct val="100000"/>
              <a:buChar char="●"/>
            </a:pPr>
            <a:r>
              <a:rPr lang="en" sz="1200"/>
              <a:t>Although building and running single containers on a host is fairly simple, build and running multi-container application across multiple infrastructure requires more than just containers.</a:t>
            </a:r>
          </a:p>
        </p:txBody>
      </p:sp>
      <p:sp>
        <p:nvSpPr>
          <p:cNvPr id="484" name="Shape 484"/>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Kubernetes automates deployments of containers across the hosts </a:t>
            </a:r>
          </a:p>
          <a:p>
            <a:pPr marL="457200" lvl="0" indent="-228600" rtl="0">
              <a:spcBef>
                <a:spcPts val="0"/>
              </a:spcBef>
              <a:buFont typeface="Arial" panose="020B0604020202020204" pitchFamily="34" charset="0"/>
              <a:buChar char="•"/>
            </a:pPr>
            <a:endParaRPr lang="en" dirty="0"/>
          </a:p>
          <a:p>
            <a:pPr marL="457200" lvl="0" indent="-228600" rtl="0">
              <a:spcBef>
                <a:spcPts val="0"/>
              </a:spcBef>
              <a:buFont typeface="Arial" panose="020B0604020202020204" pitchFamily="34" charset="0"/>
              <a:buChar char="•"/>
            </a:pPr>
            <a:r>
              <a:rPr lang="en" dirty="0"/>
              <a:t>Kubernetes</a:t>
            </a:r>
          </a:p>
          <a:p>
            <a:pPr marL="914400" lvl="1" indent="-228600" rtl="0">
              <a:spcBef>
                <a:spcPts val="0"/>
              </a:spcBef>
              <a:buFont typeface="Arial" panose="020B0604020202020204" pitchFamily="34" charset="0"/>
              <a:buChar char="•"/>
            </a:pPr>
            <a:r>
              <a:rPr lang="en" dirty="0"/>
              <a:t>open-source orchestration framework</a:t>
            </a:r>
          </a:p>
          <a:p>
            <a:pPr marL="914400" lvl="1" indent="-228600" rtl="0">
              <a:spcBef>
                <a:spcPts val="0"/>
              </a:spcBef>
              <a:buFont typeface="Arial" panose="020B0604020202020204" pitchFamily="34" charset="0"/>
              <a:buChar char="•"/>
            </a:pPr>
            <a:r>
              <a:rPr lang="en" dirty="0"/>
              <a:t>developed by Google </a:t>
            </a:r>
          </a:p>
          <a:p>
            <a:pPr marL="9144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manag</a:t>
            </a:r>
            <a:r>
              <a:rPr lang="en-US" dirty="0"/>
              <a:t>e</a:t>
            </a:r>
            <a:r>
              <a:rPr lang="en" dirty="0"/>
              <a:t> the containers lifecycle, health, scaling, authentication, discovery and persistence.</a:t>
            </a:r>
          </a:p>
          <a:p>
            <a:pPr marL="914400" lvl="1" indent="-228600" rtl="0">
              <a:spcBef>
                <a:spcPts val="0"/>
              </a:spcBef>
              <a:buFont typeface="Arial" panose="020B0604020202020204" pitchFamily="34" charset="0"/>
              <a:buChar char="•"/>
            </a:pPr>
            <a:r>
              <a:rPr lang="en" dirty="0"/>
              <a:t>15+ years of experience</a:t>
            </a:r>
          </a:p>
          <a:p>
            <a:pPr marL="914400" lvl="1" indent="-228600" rtl="0">
              <a:spcBef>
                <a:spcPts val="0"/>
              </a:spcBef>
              <a:buFont typeface="Arial" panose="020B0604020202020204" pitchFamily="34" charset="0"/>
              <a:buChar char="•"/>
            </a:pPr>
            <a:r>
              <a:rPr lang="en" dirty="0"/>
              <a:t>Red Hat along with Google is the top contributor to the Kubernetes project.</a:t>
            </a:r>
          </a:p>
          <a:p>
            <a:pPr lvl="0" rtl="0">
              <a:spcBef>
                <a:spcPts val="0"/>
              </a:spcBef>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0"/>
              </a:spcBef>
              <a:buSzPct val="100000"/>
            </a:pPr>
            <a:r>
              <a:rPr lang="en" sz="1200"/>
              <a:t>Even that still is not enough. There are more capabilities needed to successfully taking these containers to production.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buFont typeface="Arial" panose="020B0604020202020204" pitchFamily="34" charset="0"/>
              <a:buChar char="•"/>
            </a:pPr>
            <a:r>
              <a:rPr lang="en" sz="1200" dirty="0"/>
              <a:t>OpenShift is Red Hat’s container platform based on docker and Kubernetes that brings in all the pieces </a:t>
            </a:r>
            <a:r>
              <a:rPr lang="en-US" sz="1200" dirty="0"/>
              <a:t>together</a:t>
            </a:r>
            <a:r>
              <a:rPr lang="en" sz="1200" dirty="0"/>
              <a:t> </a:t>
            </a:r>
          </a:p>
          <a:p>
            <a:pPr marL="914400" lvl="1" indent="-304800" rtl="0">
              <a:spcBef>
                <a:spcPts val="0"/>
              </a:spcBef>
              <a:buSzPct val="100000"/>
              <a:buFont typeface="Arial" panose="020B0604020202020204" pitchFamily="34" charset="0"/>
              <a:buChar char="•"/>
            </a:pPr>
            <a:r>
              <a:rPr lang="en" sz="1200" dirty="0"/>
              <a:t>leading enterprise distribution of Kubernetes </a:t>
            </a:r>
          </a:p>
          <a:p>
            <a:pPr marL="914400" lvl="1" indent="-304800" rtl="0">
              <a:spcBef>
                <a:spcPts val="0"/>
              </a:spcBef>
              <a:buSzPct val="100000"/>
              <a:buFont typeface="Arial" panose="020B0604020202020204" pitchFamily="34" charset="0"/>
              <a:buChar char="•"/>
            </a:pPr>
            <a:r>
              <a:rPr lang="en" sz="1200" dirty="0"/>
              <a:t>optimized for continuous application development and multi-tenant deployment. </a:t>
            </a:r>
          </a:p>
          <a:p>
            <a:pPr marL="914400" lvl="1" indent="-304800" rtl="0">
              <a:spcBef>
                <a:spcPts val="0"/>
              </a:spcBef>
              <a:buSzPct val="100000"/>
              <a:buFont typeface="Arial" panose="020B0604020202020204" pitchFamily="34" charset="0"/>
              <a:buChar char="•"/>
            </a:pPr>
            <a:r>
              <a:rPr lang="en" sz="1200" dirty="0"/>
              <a:t>adds developer and operational centric tools to enable rapid application development</a:t>
            </a:r>
          </a:p>
          <a:p>
            <a:pPr marL="914400" lvl="1" indent="-304800" rtl="0">
              <a:spcBef>
                <a:spcPts val="0"/>
              </a:spcBef>
              <a:buSzPct val="100000"/>
              <a:buFont typeface="Arial" panose="020B0604020202020204" pitchFamily="34" charset="0"/>
              <a:buChar char="•"/>
            </a:pPr>
            <a:r>
              <a:rPr lang="en-US" sz="1200" dirty="0"/>
              <a:t>Provides </a:t>
            </a:r>
            <a:r>
              <a:rPr lang="en" sz="1200" dirty="0"/>
              <a:t>easy deployment and scaling</a:t>
            </a:r>
          </a:p>
          <a:p>
            <a:pPr marL="457200" lvl="0" indent="-304800" rtl="0">
              <a:spcBef>
                <a:spcPts val="0"/>
              </a:spcBef>
              <a:buSzPct val="100000"/>
              <a:buFont typeface="Arial" panose="020B0604020202020204" pitchFamily="34" charset="0"/>
              <a:buChar char="•"/>
            </a:pPr>
            <a:r>
              <a:rPr lang="en" sz="1200" dirty="0"/>
              <a:t>Red Hat is a leading contributor to the docker and Kubernetes projects.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79085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Shape 16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5" name="Shape 16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15000"/>
              </a:lnSpc>
              <a:spcBef>
                <a:spcPts val="0"/>
              </a:spcBef>
              <a:spcAft>
                <a:spcPts val="0"/>
              </a:spcAft>
              <a:buClr>
                <a:schemeClr val="dk1"/>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From bare metal physical machines to virtualized infrastructure, or in private or certified public clouds, OpenShift is supported anywhere that Red Hat Enterprise Linux is. </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This includes all the supported virtualization platforms - RHEV, vSphere or Hyper-V.</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Red Hat’s OpenStack platform and certified public cloud providers like Amazon, Google and more are supported,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You can even take a hybrid approach and deploy instances of OpenShift Enterprise across all of these infrastructures.</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Show the flexibility of deploying OpenShift</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 Technically only x86 platforms are supported.</a:t>
            </a:r>
            <a:endParaRPr sz="1000">
              <a:solidFill>
                <a:schemeClr val="dk1"/>
              </a:solidFill>
            </a:endParaRPr>
          </a:p>
          <a:p>
            <a:pPr marL="0" lvl="0" indent="0">
              <a:lnSpc>
                <a:spcPct val="115000"/>
              </a:lnSpc>
              <a:spcBef>
                <a:spcPts val="0"/>
              </a:spcBef>
              <a:spcAft>
                <a:spcPts val="0"/>
              </a:spcAft>
              <a:buClr>
                <a:schemeClr val="dk1"/>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is fully supported anywhere Red Hat Enterprise Linux is. Hybrid deployments across multiple infrastructures can be achieved, but many customers are still adopting OpenShift inside their existing, traditional virtualized environments.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Shape 16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3" name="Shape 16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has two types of systems. The first are called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instances of RHEL 7 or RHEL Atomic with the OpenShift software installed.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Nodes are where end-user applications are run.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Nodes are what the Masters will orchestrate - you will learn about Masters shortly.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Nodes are just instances of RHEL or Atomic.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node daemon and other software runs on a node.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 can run on either RHEL or RHEL Atomic. Nodes are just instances of RHEL or Atomic that will ultimately host application instances in containers.</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Shape 16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8" name="Shape 16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Speaker:</a:t>
            </a:r>
            <a:endParaRPr/>
          </a:p>
          <a:p>
            <a:pPr marL="0" lvl="0" indent="0">
              <a:spcBef>
                <a:spcPts val="0"/>
              </a:spcBef>
              <a:spcAft>
                <a:spcPts val="0"/>
              </a:spcAft>
              <a:buClr>
                <a:schemeClr val="dk1"/>
              </a:buClr>
              <a:buSzPts val="1100"/>
              <a:buFont typeface="Arial"/>
              <a:buNone/>
            </a:pPr>
            <a:r>
              <a:rPr lang="en"/>
              <a:t>* Application instances and application components run in Docker containers</a:t>
            </a:r>
            <a:endParaRPr/>
          </a:p>
          <a:p>
            <a:pPr marL="0" lvl="0" indent="0">
              <a:spcBef>
                <a:spcPts val="0"/>
              </a:spcBef>
              <a:spcAft>
                <a:spcPts val="0"/>
              </a:spcAft>
              <a:buClr>
                <a:schemeClr val="dk1"/>
              </a:buClr>
              <a:buSzPts val="1100"/>
              <a:buFont typeface="Arial"/>
              <a:buNone/>
            </a:pPr>
            <a:r>
              <a:rPr lang="en"/>
              <a:t>* Each OpenShift Node can run many containers</a:t>
            </a:r>
            <a:endParaRPr/>
          </a:p>
          <a:p>
            <a:pPr marL="0" lvl="0" indent="0">
              <a:spcBef>
                <a:spcPts val="0"/>
              </a:spcBef>
              <a:spcAft>
                <a:spcPts val="0"/>
              </a:spcAft>
              <a:buClr>
                <a:schemeClr val="dk1"/>
              </a:buClr>
              <a:buSzPts val="1100"/>
              <a:buFont typeface="Arial"/>
              <a:buNone/>
            </a:pPr>
            <a:r>
              <a:rPr lang="en"/>
              <a:t>Discussion:</a:t>
            </a:r>
            <a:endParaRPr/>
          </a:p>
          <a:p>
            <a:pPr marL="0" lvl="0" indent="0">
              <a:spcBef>
                <a:spcPts val="0"/>
              </a:spcBef>
              <a:spcAft>
                <a:spcPts val="0"/>
              </a:spcAft>
              <a:buNone/>
            </a:pPr>
            <a:r>
              <a:rPr lang="en"/>
              <a:t>* </a:t>
            </a:r>
            <a:r>
              <a:rPr lang="en">
                <a:solidFill>
                  <a:schemeClr val="dk1"/>
                </a:solidFill>
              </a:rPr>
              <a:t>A node’s capacity is related to the memory and CPU capabilities of the underlying “hardware”</a:t>
            </a:r>
            <a:endParaRPr/>
          </a:p>
          <a:p>
            <a:pPr marL="0" lvl="0" indent="0">
              <a:spcBef>
                <a:spcPts val="0"/>
              </a:spcBef>
              <a:spcAft>
                <a:spcPts val="0"/>
              </a:spcAft>
              <a:buClr>
                <a:schemeClr val="dk1"/>
              </a:buClr>
              <a:buSzPts val="1100"/>
              <a:buFont typeface="Arial"/>
              <a:buNone/>
            </a:pPr>
            <a:r>
              <a:rPr lang="en"/>
              <a:t>Transcript:</a:t>
            </a:r>
            <a:endParaRPr/>
          </a:p>
          <a:p>
            <a:pPr marL="0" lvl="0" indent="0">
              <a:spcBef>
                <a:spcPts val="0"/>
              </a:spcBef>
              <a:spcAft>
                <a:spcPts val="0"/>
              </a:spcAft>
              <a:buClr>
                <a:schemeClr val="dk1"/>
              </a:buClr>
              <a:buSzPts val="1100"/>
              <a:buFont typeface="Arial"/>
              <a:buNone/>
            </a:pPr>
            <a:r>
              <a:rPr lang="en"/>
              <a:t>All of the end-user application instances and application components will run inside Docker containers on the nodes. RHEL instances with bigger CPU and memory footprints can run more applications.</a:t>
            </a:r>
            <a:endParaRPr/>
          </a:p>
          <a:p>
            <a:pPr marL="0" lvl="0" indent="0">
              <a:spcBef>
                <a:spcPts val="0"/>
              </a:spcBef>
              <a:spcAft>
                <a:spcPts val="0"/>
              </a:spcAft>
              <a:buClr>
                <a:schemeClr val="dk1"/>
              </a:buClr>
              <a:buSzPts val="1100"/>
              <a:buFont typeface="Arial"/>
              <a:buNone/>
            </a:pP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131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Shape 16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7" name="Shape 16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While app components run in Docker containers, the “unit” that OpenShift is orchestrating and managing is called a Pod</a:t>
            </a:r>
            <a:endParaRPr>
              <a:solidFill>
                <a:schemeClr val="dk1"/>
              </a:solidFill>
            </a:endParaRPr>
          </a:p>
          <a:p>
            <a:pPr marL="0" lvl="0" indent="0">
              <a:spcBef>
                <a:spcPts val="0"/>
              </a:spcBef>
              <a:spcAft>
                <a:spcPts val="0"/>
              </a:spcAft>
              <a:buNone/>
            </a:pPr>
            <a:r>
              <a:rPr lang="en">
                <a:solidFill>
                  <a:schemeClr val="dk1"/>
                </a:solidFill>
              </a:rPr>
              <a:t>* In this case, a Docker image is the executable or runnable components, and the container is the actual running instance with runtime and environment parameters</a:t>
            </a:r>
            <a:endParaRPr>
              <a:solidFill>
                <a:schemeClr val="dk1"/>
              </a:solidFill>
            </a:endParaRPr>
          </a:p>
          <a:p>
            <a:pPr marL="0" lvl="0" indent="0">
              <a:spcBef>
                <a:spcPts val="0"/>
              </a:spcBef>
              <a:spcAft>
                <a:spcPts val="0"/>
              </a:spcAft>
              <a:buNone/>
            </a:pPr>
            <a:r>
              <a:rPr lang="en">
                <a:solidFill>
                  <a:schemeClr val="dk1"/>
                </a:solidFill>
              </a:rPr>
              <a:t>* One or more containers make up a Pod, and OpenShift will schedule and run all containers in a Pod together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Complex applications are made up of many Pods each with their own containers, all interacting with one another inside an OpenShift environment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rtl="0">
              <a:spcBef>
                <a:spcPts val="0"/>
              </a:spcBef>
              <a:spcAft>
                <a:spcPts val="0"/>
              </a:spcAft>
              <a:buNone/>
            </a:pPr>
            <a:r>
              <a:rPr lang="en">
                <a:solidFill>
                  <a:schemeClr val="dk1"/>
                </a:solidFill>
              </a:rPr>
              <a:t>* OpenShift consumes Docker Images and runs them in containers wrapped by the meta object called a Pod.</a:t>
            </a:r>
            <a:endParaRPr>
              <a:solidFill>
                <a:schemeClr val="dk1"/>
              </a:solidFill>
            </a:endParaRPr>
          </a:p>
          <a:p>
            <a:pPr marL="0" lvl="0" indent="0" rtl="0">
              <a:spcBef>
                <a:spcPts val="0"/>
              </a:spcBef>
              <a:spcAft>
                <a:spcPts val="0"/>
              </a:spcAft>
              <a:buNone/>
            </a:pPr>
            <a:r>
              <a:rPr lang="en">
                <a:solidFill>
                  <a:schemeClr val="dk1"/>
                </a:solidFill>
              </a:rPr>
              <a:t>* The Pod is what OpenShift schedules, manages and runs. </a:t>
            </a:r>
            <a:endParaRPr>
              <a:solidFill>
                <a:schemeClr val="dk1"/>
              </a:solidFill>
            </a:endParaRPr>
          </a:p>
          <a:p>
            <a:pPr marL="0" lvl="0" indent="0" rtl="0">
              <a:spcBef>
                <a:spcPts val="0"/>
              </a:spcBef>
              <a:spcAft>
                <a:spcPts val="0"/>
              </a:spcAft>
              <a:buNone/>
            </a:pPr>
            <a:r>
              <a:rPr lang="en">
                <a:solidFill>
                  <a:schemeClr val="dk1"/>
                </a:solidFill>
              </a:rPr>
              <a:t>* Pods can have multiple containers but there are not many well-defined use cases</a:t>
            </a:r>
            <a:endParaRPr>
              <a:solidFill>
                <a:schemeClr val="dk1"/>
              </a:solidFill>
            </a:endParaRPr>
          </a:p>
          <a:p>
            <a:pPr marL="0" lvl="0" indent="0">
              <a:spcBef>
                <a:spcPts val="0"/>
              </a:spcBef>
              <a:spcAft>
                <a:spcPts val="0"/>
              </a:spcAft>
              <a:buNone/>
            </a:pPr>
            <a:r>
              <a:rPr lang="en">
                <a:solidFill>
                  <a:schemeClr val="dk1"/>
                </a:solidFill>
              </a:rPr>
              <a:t>* Services, described soon, are how different application components are “wired” together. Different application components (eg: app server, db) are not placed in a single Pod </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OpenShift can use any native Docker image, and schedules and runs containers in a unit called a Pod. While Pods can have multiple containers, generally a Pod should provide a single function, like an app server, as opposed to multiple functions, like a database and an app server. This allows for individual application components to be easily scaled horizontally.</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Shape 16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3" name="Shape 16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other type of OpenShift system is the Master</a:t>
            </a:r>
            <a:endParaRPr>
              <a:solidFill>
                <a:schemeClr val="dk1"/>
              </a:solidFill>
            </a:endParaRPr>
          </a:p>
          <a:p>
            <a:pPr marL="0" lvl="0" indent="0">
              <a:spcBef>
                <a:spcPts val="0"/>
              </a:spcBef>
              <a:spcAft>
                <a:spcPts val="0"/>
              </a:spcAft>
              <a:buNone/>
            </a:pPr>
            <a:r>
              <a:rPr lang="en">
                <a:solidFill>
                  <a:schemeClr val="dk1"/>
                </a:solidFill>
              </a:rPr>
              <a:t>* Masters keep and understand the state of the environment and orchestrate all activities on the Nodes</a:t>
            </a:r>
            <a:endParaRPr>
              <a:solidFill>
                <a:schemeClr val="dk1"/>
              </a:solidFill>
            </a:endParaRPr>
          </a:p>
          <a:p>
            <a:pPr marL="0" lvl="0" indent="0">
              <a:spcBef>
                <a:spcPts val="0"/>
              </a:spcBef>
              <a:spcAft>
                <a:spcPts val="0"/>
              </a:spcAft>
              <a:buNone/>
            </a:pPr>
            <a:r>
              <a:rPr lang="en">
                <a:solidFill>
                  <a:schemeClr val="dk1"/>
                </a:solidFill>
              </a:rPr>
              <a:t>* Masters are also instances of RHEL or Atomic, and multiple masters can be used in an environment for high availability</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Masters have four primary jobs or functions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The OpenShift Master is the orchestrator of the entire OpenShift environment.</a:t>
            </a:r>
            <a:endParaRPr>
              <a:solidFill>
                <a:schemeClr val="dk1"/>
              </a:solidFill>
            </a:endParaRPr>
          </a:p>
          <a:p>
            <a:pPr marL="0" lvl="0" indent="0" rtl="0">
              <a:spcBef>
                <a:spcPts val="0"/>
              </a:spcBef>
              <a:spcAft>
                <a:spcPts val="0"/>
              </a:spcAft>
              <a:buNone/>
            </a:pPr>
            <a:r>
              <a:rPr lang="en">
                <a:solidFill>
                  <a:schemeClr val="dk1"/>
                </a:solidFill>
              </a:rPr>
              <a:t>* The OpenShift Master knows about and maintains state within the OpenShift environment.</a:t>
            </a:r>
            <a:endParaRPr>
              <a:solidFill>
                <a:schemeClr val="dk1"/>
              </a:solidFill>
            </a:endParaRPr>
          </a:p>
          <a:p>
            <a:pPr marL="0" lvl="0" indent="0" rtl="0">
              <a:spcBef>
                <a:spcPts val="0"/>
              </a:spcBef>
              <a:spcAft>
                <a:spcPts val="0"/>
              </a:spcAft>
              <a:buNone/>
            </a:pPr>
            <a:r>
              <a:rPr lang="en">
                <a:solidFill>
                  <a:schemeClr val="dk1"/>
                </a:solidFill>
              </a:rPr>
              <a:t>* Just like Nodes, Masters run on RHEL or Atomic</a:t>
            </a:r>
            <a:endParaRPr>
              <a:solidFill>
                <a:schemeClr val="dk1"/>
              </a:solidFill>
            </a:endParaRPr>
          </a:p>
          <a:p>
            <a:pPr marL="0" lvl="0" indent="0">
              <a:spcBef>
                <a:spcPts val="0"/>
              </a:spcBef>
              <a:spcAft>
                <a:spcPts val="0"/>
              </a:spcAft>
              <a:buNone/>
            </a:pPr>
            <a:r>
              <a:rPr lang="en">
                <a:solidFill>
                  <a:schemeClr val="dk1"/>
                </a:solidFill>
              </a:rPr>
              <a:t>* You will discuss the four primary functions of the Master in the next slides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Just like Nodes, the OpenShift Master is installed on RHEL or Atomic. The Master is the orchestration and scheduling engine for OpenShift, and is responsible for knowing and maintaining the state of the OpenShift environment. The Master has four primary functions which you will now describe.</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Shape 1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9" name="Shape 16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None/>
            </a:pPr>
            <a:r>
              <a:rPr lang="en">
                <a:solidFill>
                  <a:schemeClr val="dk1"/>
                </a:solidFill>
              </a:rPr>
              <a:t>* The Master provides the single API that all tooling and systems interact with. Everything must go through this API.</a:t>
            </a:r>
            <a:endParaRPr>
              <a:solidFill>
                <a:schemeClr val="dk1"/>
              </a:solidFill>
            </a:endParaRPr>
          </a:p>
          <a:p>
            <a:pPr marL="0" lvl="0" indent="0">
              <a:spcBef>
                <a:spcPts val="0"/>
              </a:spcBef>
              <a:spcAft>
                <a:spcPts val="0"/>
              </a:spcAft>
              <a:buNone/>
            </a:pPr>
            <a:r>
              <a:rPr lang="en">
                <a:solidFill>
                  <a:schemeClr val="dk1"/>
                </a:solidFill>
              </a:rPr>
              <a:t>* All API requests are SSL-encrypted and authenticated. Authorizations are handled via fine-grained role-based access control (RBAC)</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Master can be tied into external identity management systems, from LDAP and AD to OAuth providers like GitHub and Google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All requests go through the Master’s API</a:t>
            </a:r>
            <a:endParaRPr>
              <a:solidFill>
                <a:schemeClr val="dk1"/>
              </a:solidFill>
            </a:endParaRPr>
          </a:p>
          <a:p>
            <a:pPr marL="0" lvl="0" indent="0">
              <a:spcBef>
                <a:spcPts val="0"/>
              </a:spcBef>
              <a:spcAft>
                <a:spcPts val="0"/>
              </a:spcAft>
              <a:buNone/>
            </a:pPr>
            <a:r>
              <a:rPr lang="en">
                <a:solidFill>
                  <a:schemeClr val="dk1"/>
                </a:solidFill>
              </a:rPr>
              <a:t>* The Master evaluates requests for both AuthentacioN (AuthN - you are who you say you are) and AuthoriZation (AuthZ - you’re allowed to do what you requested)</a:t>
            </a:r>
            <a:endParaRPr>
              <a:solidFill>
                <a:schemeClr val="dk1"/>
              </a:solidFill>
            </a:endParaRPr>
          </a:p>
          <a:p>
            <a:pPr marL="0" lvl="0" indent="0">
              <a:spcBef>
                <a:spcPts val="0"/>
              </a:spcBef>
              <a:spcAft>
                <a:spcPts val="0"/>
              </a:spcAft>
              <a:buNone/>
            </a:pPr>
            <a:r>
              <a:rPr lang="en">
                <a:solidFill>
                  <a:schemeClr val="dk1"/>
                </a:solidFill>
              </a:rPr>
              <a:t>* The Master can be tied into external identity management systems like LDAP/AD, OAuth, and more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Apache modules can also be used for authentication in front of the API</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The Master is the gateway to the OpenShift environment. All requests must go through the Master and must be both authenticated and authorized. A wide array of external identity management systems can be the source of authentication information in an OpenShift environment.</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Shape 17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6" name="Shape 17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desired and current state of the OpenShift environment is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data store uses etcd, a distributed key-value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Other things like the RBAC rules, application environment information, and non-application-user-data are kept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etcd holds information about the desired and current state of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Additionally, user account info, RBAC rules, environment variables, secrets, and many other bits of OpenShift information are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More generally, any OpenShift data object is stored in etcd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Etcd is another of the critical components of the OpenShift architecture. It is the distributed key-value data store for state and other information within the OpenShift environment. Reads and writes of information generally are going to hit the data store.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Shape 1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4" name="Shape 17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Shape 1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4" name="Shape 17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Shape 1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0" name="Shape 17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real-world topology of the OpenShift deployment (regions, zones, and etc) is used to inform the configuration of the scheduler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Administrators can configure complex scenarios for scheduling workloads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configured with a simple JSON file in combination with node labels to carve up the OpenShift environment to make it look like the real world topology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topology of the real-world environment is used by platform administrators to determine how to configure the scheduler and the Node labels.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Shape 18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4" name="Shape 18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rgbClr val="000000"/>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OpenShift’s service layer enables application components to easily communicate with one another</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The service layer provides for internal load balancing as well as discovery and code reusability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used to connect application components together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automatically injects some service information into running containers to provide for ease of discovery</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 Services provide for simple internal load balancing across application components</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Clr>
                <a:srgbClr val="000000"/>
              </a:buClr>
              <a:buSzPts val="1100"/>
              <a:buFont typeface="Arial"/>
              <a:buNone/>
            </a:pPr>
            <a:r>
              <a:rPr lang="en" sz="1000">
                <a:solidFill>
                  <a:schemeClr val="dk1"/>
                </a:solidFill>
              </a:rPr>
              <a:t>OpenShift’s service layer is how application components communicate with one another. A front-end web service would connect to database instances by communicating with the database service. OpenShift would automatically handle load balancing across the database instances. Service information is injected into running containers and provides for ease of application </a:t>
            </a: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Shape 18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1" name="Shape 18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is responsible for monitoring the health of Pods, and for automatically scaling them as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configure Pod probes for liveness and readiness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Currently pods may be automatically scaled based on CPU utilization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handles checking the health of pods by executing the defined liveness and readiness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Probes can be easily defined by users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Autoscaling is available today against CPU only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next slides will depict a health event for you to describe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monitoring application health via user-defined Pod probes. The Master is also capable of scaling out Pods based on CPU utilization metrics.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Shape 19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8" name="Shape 19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when the Master sees that a Pod is failing its probes?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What happens if containers inside the Pod exited because of a crash or other issue?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Here you are describing the beginning of how the Master detects failures and remediates them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This first slide allows you to ask the question “What happens when…?”. The next slide will describe the remediation process for failed Pods.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1778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5" name="Shape 20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automatically restart Pods that have failed probes or possibly exited due to container crashes.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fail too often are marked as bad and are temporarily not restarted.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service layer makes sure that it only sends traffic to healthy Pods, maintaining component availability -- all orchestrated by the Master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Master will restart Pods that are determined to be failing, for whatever reason.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Service layer is automatically updated with only healthy Pods as endpoints.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of this is done automatically.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that continually fail are not restarted for a while. This is a “crash loop back-off”.</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remediating Pod failures automatically. It manages the traffic through the Service layer to ensure application availability and handles restarting Pods, all automatically and without any user intervention.</a:t>
            </a:r>
            <a:endParaRPr>
              <a:solidFill>
                <a:schemeClr val="dk1"/>
              </a:solidFill>
            </a:endParaRPr>
          </a:p>
          <a:p>
            <a:pPr marL="0" lvl="0" indent="0" rtl="0">
              <a:spcBef>
                <a:spcPts val="0"/>
              </a:spcBef>
              <a:spcAft>
                <a:spcPts val="0"/>
              </a:spcAft>
              <a:buNone/>
            </a:pP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Shape 20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1" name="Shape 20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Applications are only as useful as the data they can manipulate.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Docker containers are natively ephemeral - data is not saved when containers are restarted or created.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a persistent storage subsystem that will automatically connect real-world storage to the right Pods, allowing for stateful applications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 wide array of persistent storage types are usable, from raw devices (iSCSI, FC) to enterprise storage (NFS) to cloud-type options (Gluster/Ceph, EBS, pDisk, etc)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OpenShift’s persistent volume system automatically connects storage to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persistent volume system allows stateful apps to be used on the platform</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OpenShift provides flexibility in the types of storage that Pods can consume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persistent volume system allows end users to consume a wide array of storage types to enable stateful applications to be run on the platform. Whether OpenShift is running locally in the datacenter or in the cloud, there are storage options that can be used.</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Shape 2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8" name="Shape 2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Not every consumer of applications exists inside the OpenShift platform. External clients need to be able to access things running inside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a close partner to the service layer, providing automated load balancing to Pods for external clients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routing layer is pluggable and extensible if a hardware or non-OpenShift software router is desired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OpenShift router runs in pods on the platform itself, but receives traffic from the outside world and proxies it to the right pods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uses the service endpoint information to determine where to load balance traffic, but it does not send traffic through the service layer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router is built with HAProxy, but is a pluggable solution. Red Hat currently supports F5 integration as another option.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routing layer provides access for external clients to reach applications running on the platform. The routing layer runs in Pods inside OpenShift, and features similar load balancing and auto-routing around unhealthy Pods as the Service layer.</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Shape 2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6" name="Shape 2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users, either operators, developers, or application administrators, access OpenShift through the same standard interfaces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Ultimately, the Web UI, CLI and IDEs all go through the authenticated and RBAC-controlled API</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Users do not need system-level access to any of the OpenShift hosts -- even for complicated debugging and troubleshooting.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Continuous Integration (CI) and Continuous Deployment (CD) systems can be easily integrated with OpenShift through these interfaces, too.</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Operators and Administrators can utilize existing management and monitoring tooling in many ways.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All interaction with the OpenShift environment and its tools goes through the API and is controlled by the defined RBAC settings.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tools and the API provide for ways to access application instances -- even for things like shells and terminals for debugging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Existing RHEL management tooling and many existing monitoring suites can be integrated with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CI/CD solutions can be integrated with OpenShift to provide for complete automated lifecycle management.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Interacting with OpenShift boils down to interacting with the API, no matter what tools are being used. CI, CD, management, monitoring and other tooling can all go through the OpenShift API for automation purposes. And, since OpenShift is built on top of RHEL, existing systems management and systems monitoring tools can be used, too.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5278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8771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challenges with container based architectures is the fact that not all applications are good candidates for containerization.  Why is that???</a:t>
            </a:r>
          </a:p>
          <a:p>
            <a:endParaRPr lang="en-US" dirty="0"/>
          </a:p>
          <a:p>
            <a:r>
              <a:rPr lang="en-US" dirty="0"/>
              <a:t>Many applications require complicated installation procedures which are not easily replicated.  Classic examples are applications like PostgreSQL and Oracle.  To correctly install and configure these applications requires someone who is a domain expert, someone like a Database Administrator.  Even though just about anyone can install these tools,  it requires an expert to do it correctly</a:t>
            </a:r>
          </a:p>
          <a:p>
            <a:endParaRPr lang="en-US" dirty="0"/>
          </a:p>
          <a:p>
            <a:r>
              <a:rPr lang="en-US" dirty="0"/>
              <a:t>When you think about todays Monolithic applications, they may have complicated installation procedures that involve Configuration Files, Remote Storage, Log file placement and other challenging installation steps.  When talking about application servers you may need to have expertise with session management and replication or stateful containers.</a:t>
            </a:r>
          </a:p>
          <a:p>
            <a:endParaRPr lang="en-US" dirty="0"/>
          </a:p>
          <a:p>
            <a:r>
              <a:rPr lang="en-US" dirty="0"/>
              <a:t>The reality is that complexity makes people hesitant to take on this challenge with containerizing these application types.</a:t>
            </a:r>
          </a:p>
          <a:p>
            <a:endParaRPr lang="en-US" dirty="0"/>
          </a:p>
          <a:p>
            <a:r>
              <a:rPr lang="en-US" dirty="0"/>
              <a:t>What if there was a solution to this challenge.  What if there was a way where someone could leverage subject matter experts to create the templates that would handle all the challenges with provisioning these kinds of containers.</a:t>
            </a:r>
          </a:p>
        </p:txBody>
      </p:sp>
    </p:spTree>
    <p:extLst>
      <p:ext uri="{BB962C8B-B14F-4D97-AF65-F5344CB8AC3E}">
        <p14:creationId xmlns:p14="http://schemas.microsoft.com/office/powerpoint/2010/main" val="1134947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Welcome to the world of Operators</a:t>
            </a:r>
          </a:p>
          <a:p>
            <a:endParaRPr lang="en-US" dirty="0"/>
          </a:p>
          <a:p>
            <a:r>
              <a:rPr lang="en-US" dirty="0"/>
              <a:t>Operators are prepackaged modules that contain all the operational human knowledge and encode it into software that can be easily shared with others</a:t>
            </a:r>
          </a:p>
          <a:p>
            <a:endParaRPr lang="en-US" dirty="0"/>
          </a:p>
          <a:p>
            <a:r>
              <a:rPr lang="en-US" dirty="0"/>
              <a:t>Technically speaking, Operators are a method of packaging, deploying and managing a </a:t>
            </a:r>
            <a:r>
              <a:rPr lang="en-US" dirty="0" err="1"/>
              <a:t>Kuberneters</a:t>
            </a:r>
            <a:r>
              <a:rPr lang="en-US" dirty="0"/>
              <a:t> application</a:t>
            </a:r>
          </a:p>
          <a:p>
            <a:endParaRPr lang="en-US" dirty="0"/>
          </a:p>
          <a:p>
            <a:r>
              <a:rPr lang="en-US" dirty="0"/>
              <a:t>Operator features include:</a:t>
            </a:r>
          </a:p>
          <a:p>
            <a:r>
              <a:rPr lang="en-US" dirty="0"/>
              <a:t> - Consistent and Repeatable process for defining and creating complex containers</a:t>
            </a:r>
          </a:p>
          <a:p>
            <a:r>
              <a:rPr lang="en-US" dirty="0"/>
              <a:t> - Constant health checks for the projects using the Operator</a:t>
            </a:r>
          </a:p>
          <a:p>
            <a:r>
              <a:rPr lang="en-US" dirty="0"/>
              <a:t> - Over the air updates of </a:t>
            </a:r>
            <a:r>
              <a:rPr lang="en-US" dirty="0" err="1"/>
              <a:t>Openshift</a:t>
            </a:r>
            <a:r>
              <a:rPr lang="en-US" dirty="0"/>
              <a:t> components</a:t>
            </a:r>
          </a:p>
          <a:p>
            <a:r>
              <a:rPr lang="en-US" dirty="0"/>
              <a:t> - a place to encapsulate knowledge and share with other</a:t>
            </a:r>
          </a:p>
        </p:txBody>
      </p:sp>
    </p:spTree>
    <p:extLst>
      <p:ext uri="{BB962C8B-B14F-4D97-AF65-F5344CB8AC3E}">
        <p14:creationId xmlns:p14="http://schemas.microsoft.com/office/powerpoint/2010/main" val="17312390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screen represents the features of an existing </a:t>
            </a:r>
            <a:r>
              <a:rPr lang="en-US" dirty="0" err="1"/>
              <a:t>MySql</a:t>
            </a:r>
            <a:r>
              <a:rPr lang="en-US" dirty="0"/>
              <a:t> Operator.  What you can see is this Operator Teaches the Kubernetes Orchestration engine on how to handle various aspects of the </a:t>
            </a:r>
            <a:r>
              <a:rPr lang="en-US" dirty="0" err="1"/>
              <a:t>MySql</a:t>
            </a:r>
            <a:r>
              <a:rPr lang="en-US" dirty="0"/>
              <a:t> containers, things like, How to run </a:t>
            </a:r>
            <a:r>
              <a:rPr lang="en-US" dirty="0" err="1"/>
              <a:t>MySql</a:t>
            </a:r>
            <a:r>
              <a:rPr lang="en-US" dirty="0"/>
              <a:t> the right way, how to Treat </a:t>
            </a:r>
            <a:r>
              <a:rPr lang="en-US" dirty="0" err="1"/>
              <a:t>MySql</a:t>
            </a:r>
            <a:r>
              <a:rPr lang="en-US" dirty="0"/>
              <a:t> Clusters, how to manage </a:t>
            </a:r>
            <a:r>
              <a:rPr lang="en-US" dirty="0" err="1"/>
              <a:t>MySql</a:t>
            </a:r>
            <a:r>
              <a:rPr lang="en-US" dirty="0"/>
              <a:t> and what to do when an instance goes down.</a:t>
            </a:r>
          </a:p>
        </p:txBody>
      </p:sp>
    </p:spTree>
    <p:extLst>
      <p:ext uri="{BB962C8B-B14F-4D97-AF65-F5344CB8AC3E}">
        <p14:creationId xmlns:p14="http://schemas.microsoft.com/office/powerpoint/2010/main" val="859262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think about the word Operator, what pictures come to mind.  Depending on your age, there are 3 pictures that may come to mind.  The first is the picture of a switchboard Operator who’s job it was to receive incoming calls and then forward them to their destination number.  </a:t>
            </a:r>
          </a:p>
          <a:p>
            <a:endParaRPr lang="en-US" dirty="0"/>
          </a:p>
          <a:p>
            <a:r>
              <a:rPr lang="en-US" dirty="0"/>
              <a:t>A more modern picture is that of the call center agent.  There job also is to wait for incoming requests and then respond to the caller.</a:t>
            </a:r>
          </a:p>
          <a:p>
            <a:endParaRPr lang="en-US" dirty="0"/>
          </a:p>
          <a:p>
            <a:r>
              <a:rPr lang="en-US" dirty="0"/>
              <a:t>And lastly, there is the Online assistant, who also waits for incoming inquiries so they can provide assistance.</a:t>
            </a:r>
          </a:p>
          <a:p>
            <a:endParaRPr lang="en-US" dirty="0"/>
          </a:p>
          <a:p>
            <a:r>
              <a:rPr lang="en-US" dirty="0"/>
              <a:t>What do all these types of Operators have in common???  The sit and wait for someone/something to initiate a request.</a:t>
            </a:r>
          </a:p>
        </p:txBody>
      </p:sp>
    </p:spTree>
    <p:extLst>
      <p:ext uri="{BB962C8B-B14F-4D97-AF65-F5344CB8AC3E}">
        <p14:creationId xmlns:p14="http://schemas.microsoft.com/office/powerpoint/2010/main" val="2808992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t>
            </a:r>
            <a:r>
              <a:rPr lang="en-US" dirty="0" err="1"/>
              <a:t>Openshift</a:t>
            </a:r>
            <a:r>
              <a:rPr lang="en-US" dirty="0"/>
              <a:t> operators, once installed, are provisioned as running POD’s in the </a:t>
            </a:r>
            <a:r>
              <a:rPr lang="en-US" dirty="0" err="1"/>
              <a:t>Openshift</a:t>
            </a:r>
            <a:r>
              <a:rPr lang="en-US" dirty="0"/>
              <a:t> architecture</a:t>
            </a:r>
          </a:p>
          <a:p>
            <a:endParaRPr lang="en-US" dirty="0"/>
          </a:p>
          <a:p>
            <a:r>
              <a:rPr lang="en-US" dirty="0"/>
              <a:t>As a running POD, their job is to wait for new requests, and when a request is received the operator performs its actions</a:t>
            </a:r>
          </a:p>
          <a:p>
            <a:endParaRPr lang="en-US" dirty="0"/>
          </a:p>
          <a:p>
            <a:r>
              <a:rPr lang="en-US" dirty="0"/>
              <a:t>After provisioning the container, the Operator will perform constant health checks on the pods it created</a:t>
            </a:r>
          </a:p>
          <a:p>
            <a:endParaRPr lang="en-US" dirty="0"/>
          </a:p>
          <a:p>
            <a:r>
              <a:rPr lang="en-US" dirty="0"/>
              <a:t>Lastly, it can also perform updated on the POD’s</a:t>
            </a:r>
          </a:p>
        </p:txBody>
      </p:sp>
    </p:spTree>
    <p:extLst>
      <p:ext uri="{BB962C8B-B14F-4D97-AF65-F5344CB8AC3E}">
        <p14:creationId xmlns:p14="http://schemas.microsoft.com/office/powerpoint/2010/main" val="12023620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g59b913fb56_0_2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 name="Google Shape;2362;g59b913fb56_0_2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Operator backed services allow for a SaaS like experience on your infrastructure.  There are Operators today that provide application configuration like seen in the picture above.  For example, Monitoring, Security, DevOps and others.</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g5a1b76fd3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5a1b76fd3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Red Hat has its own list of Certified Operators</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Red Hat has created an Operator Framework that can be used to create new Operators.</a:t>
            </a:r>
          </a:p>
        </p:txBody>
      </p:sp>
    </p:spTree>
    <p:extLst>
      <p:ext uri="{BB962C8B-B14F-4D97-AF65-F5344CB8AC3E}">
        <p14:creationId xmlns:p14="http://schemas.microsoft.com/office/powerpoint/2010/main" val="32103998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3d6d0ef35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3d6d0ef35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Operator Framework contains a Software Development Kit that can be used to get started quickly and build, package and install Kubernetes applications on the container platform clusters.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the Operator SDK saves you from doing the dirty work of having to setup and maintain your containerized applications</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SDK code repo: </a:t>
            </a:r>
            <a:r>
              <a:rPr lang="en" u="sng" dirty="0">
                <a:solidFill>
                  <a:schemeClr val="hlink"/>
                </a:solidFill>
                <a:hlinkClick r:id="rId3"/>
              </a:rPr>
              <a:t>https://github.com/coreos/operator-sdk</a:t>
            </a:r>
            <a:endParaRPr dirty="0"/>
          </a:p>
          <a:p>
            <a:pPr marL="0" lvl="0" indent="0" algn="l" rtl="0">
              <a:spcBef>
                <a:spcPts val="0"/>
              </a:spcBef>
              <a:spcAft>
                <a:spcPts val="0"/>
              </a:spcAft>
              <a:buNone/>
            </a:pPr>
            <a:r>
              <a:rPr lang="en" dirty="0"/>
              <a:t>Intro blog post: </a:t>
            </a:r>
            <a:r>
              <a:rPr lang="en" u="sng" dirty="0">
                <a:solidFill>
                  <a:schemeClr val="hlink"/>
                </a:solidFill>
                <a:hlinkClick r:id="rId4"/>
              </a:rPr>
              <a:t>https://coreos.com/blog/introducing-operator-framework</a:t>
            </a:r>
            <a:endParaRPr dirty="0"/>
          </a:p>
          <a:p>
            <a:pPr marL="0" lvl="0" indent="0" algn="l" rtl="0">
              <a:spcBef>
                <a:spcPts val="0"/>
              </a:spcBef>
              <a:spcAft>
                <a:spcPts val="0"/>
              </a:spcAft>
              <a:buNone/>
            </a:pPr>
            <a:r>
              <a:rPr lang="en" dirty="0"/>
              <a:t>Demo from Summit: </a:t>
            </a:r>
            <a:r>
              <a:rPr lang="en" u="sng" dirty="0">
                <a:solidFill>
                  <a:schemeClr val="hlink"/>
                </a:solidFill>
                <a:hlinkClick r:id="rId5"/>
              </a:rPr>
              <a:t>https://www.youtube.com/watch?v=WDr9TSyK9DA&amp;feature=youtu.be&amp;t=1620</a:t>
            </a:r>
            <a:endParaRPr dirty="0"/>
          </a:p>
          <a:p>
            <a:pPr marL="0" lvl="0" indent="0" algn="l" rtl="0">
              <a:lnSpc>
                <a:spcPct val="150000"/>
              </a:lnSpc>
              <a:spcBef>
                <a:spcPts val="0"/>
              </a:spcBef>
              <a:spcAft>
                <a:spcPts val="160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41faa9453d_2_1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41faa9453d_2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Another feature of the Operator Framework is the Operator Lifecycle Manager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Lifecycle Manager is used to manage the framework used to extend Kubernetes.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Specifically, it is THE force behind managing Operators on the cluster.   When an administrator uses an Operator on a project, it’s the lifecycle manager that watch’s the pods containing the applications, and is responsible for performing updates and access control of the container.</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41faa9453d_2_1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41faa9453d_2_1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Last but not least is Operator Metering.  This feature is responsible for collecting metrics and other information about the Kubernetes Cluster, and provides that information back as a report to the </a:t>
            </a:r>
            <a:r>
              <a:rPr lang="en-US" dirty="0" err="1"/>
              <a:t>Openshift</a:t>
            </a:r>
            <a:r>
              <a:rPr lang="en-US"/>
              <a:t> console.</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1543497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8468130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US" sz="1200" dirty="0">
                <a:solidFill>
                  <a:schemeClr val="dk1"/>
                </a:solidFill>
              </a:rPr>
              <a:t>The information previously conveyed in the Roadshow material may not be accurate.  </a:t>
            </a:r>
          </a:p>
          <a:p>
            <a:pPr marL="457200" lvl="0" indent="-304800" rtl="0">
              <a:spcBef>
                <a:spcPts val="600"/>
              </a:spcBef>
              <a:buClr>
                <a:schemeClr val="dk1"/>
              </a:buClr>
              <a:buSzPct val="100000"/>
              <a:buChar char="●"/>
            </a:pPr>
            <a:r>
              <a:rPr lang="en-US" sz="1200" dirty="0">
                <a:solidFill>
                  <a:schemeClr val="dk1"/>
                </a:solidFill>
              </a:rPr>
              <a:t>If attendees have previously installed the Client Tools then they will need to remove the old tool and install the latest version.</a:t>
            </a:r>
          </a:p>
          <a:p>
            <a:pPr marL="457200" lvl="0" indent="-304800" rtl="0">
              <a:spcBef>
                <a:spcPts val="600"/>
              </a:spcBef>
              <a:buClr>
                <a:schemeClr val="dk1"/>
              </a:buClr>
              <a:buSzPct val="100000"/>
              <a:buChar char="●"/>
            </a:pPr>
            <a:r>
              <a:rPr lang="en-US" sz="1200" dirty="0">
                <a:solidFill>
                  <a:schemeClr val="dk1"/>
                </a:solidFill>
              </a:rPr>
              <a:t>The instructions convey how to do this</a:t>
            </a:r>
            <a:endParaRPr lang="en" sz="1200" dirty="0">
              <a:solidFill>
                <a:schemeClr val="dk1"/>
              </a:solidFill>
            </a:endParaRPr>
          </a:p>
        </p:txBody>
      </p:sp>
    </p:spTree>
    <p:extLst>
      <p:ext uri="{BB962C8B-B14F-4D97-AF65-F5344CB8AC3E}">
        <p14:creationId xmlns:p14="http://schemas.microsoft.com/office/powerpoint/2010/main" val="2095085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on the Link to access the latest CLI tools used for this workshop.</a:t>
            </a:r>
          </a:p>
        </p:txBody>
      </p:sp>
    </p:spTree>
    <p:extLst>
      <p:ext uri="{BB962C8B-B14F-4D97-AF65-F5344CB8AC3E}">
        <p14:creationId xmlns:p14="http://schemas.microsoft.com/office/powerpoint/2010/main" val="2688393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Step 1: creates a new project in your </a:t>
            </a:r>
            <a:r>
              <a:rPr lang="en-US" dirty="0" err="1"/>
              <a:t>Openshift</a:t>
            </a:r>
            <a:r>
              <a:rPr lang="en-US" dirty="0"/>
              <a:t> environment.</a:t>
            </a:r>
          </a:p>
          <a:p>
            <a:endParaRPr lang="en-US" dirty="0"/>
          </a:p>
          <a:p>
            <a:r>
              <a:rPr lang="en-US" dirty="0"/>
              <a:t>Step 2: creates an application from an existing Docker Image.  The Image is pulled from the </a:t>
            </a:r>
            <a:r>
              <a:rPr lang="en-US" dirty="0" err="1"/>
              <a:t>DockerHub</a:t>
            </a:r>
            <a:r>
              <a:rPr lang="en-US" dirty="0"/>
              <a:t>.</a:t>
            </a:r>
          </a:p>
        </p:txBody>
      </p:sp>
    </p:spTree>
    <p:extLst>
      <p:ext uri="{BB962C8B-B14F-4D97-AF65-F5344CB8AC3E}">
        <p14:creationId xmlns:p14="http://schemas.microsoft.com/office/powerpoint/2010/main" val="34848445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multiple ways to create an application.</a:t>
            </a:r>
          </a:p>
          <a:p>
            <a:r>
              <a:rPr lang="en-US" dirty="0"/>
              <a:t>Examples include:</a:t>
            </a:r>
          </a:p>
          <a:p>
            <a:pPr marL="228600" indent="-228600">
              <a:buAutoNum type="arabicPeriod"/>
            </a:pPr>
            <a:r>
              <a:rPr lang="en-US" dirty="0"/>
              <a:t>Create application based on image from Docker Hub</a:t>
            </a:r>
          </a:p>
          <a:p>
            <a:pPr marL="228600" indent="-228600">
              <a:buAutoNum type="arabicPeriod"/>
            </a:pPr>
            <a:r>
              <a:rPr lang="en-US" dirty="0"/>
              <a:t>Create application based on image from private registry</a:t>
            </a:r>
          </a:p>
          <a:p>
            <a:pPr marL="228600" indent="-228600">
              <a:buAutoNum type="arabicPeriod"/>
            </a:pPr>
            <a:r>
              <a:rPr lang="en-US" dirty="0"/>
              <a:t>Create application based on source code in repository</a:t>
            </a:r>
          </a:p>
        </p:txBody>
      </p:sp>
    </p:spTree>
    <p:extLst>
      <p:ext uri="{BB962C8B-B14F-4D97-AF65-F5344CB8AC3E}">
        <p14:creationId xmlns:p14="http://schemas.microsoft.com/office/powerpoint/2010/main" val="20506081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Applications can be added to </a:t>
            </a:r>
            <a:r>
              <a:rPr lang="en-US" dirty="0" err="1"/>
              <a:t>Openshift</a:t>
            </a:r>
            <a:r>
              <a:rPr lang="en-US" dirty="0"/>
              <a:t> by using an existing Dockerfile containing instructions on how to build the image.</a:t>
            </a:r>
          </a:p>
          <a:p>
            <a:endParaRPr lang="en-US" dirty="0"/>
          </a:p>
          <a:p>
            <a:r>
              <a:rPr lang="en-US" dirty="0"/>
              <a:t>In the Dockerfile above you can see where Docker pulls the initial image from “registry.access.redhat.com/rhel7”.  This will create the base image containing the RHEL 7 operating system.</a:t>
            </a:r>
          </a:p>
          <a:p>
            <a:endParaRPr lang="en-US" dirty="0"/>
          </a:p>
          <a:p>
            <a:r>
              <a:rPr lang="en-US" dirty="0"/>
              <a:t>Line 3 shows where a file, init.sh, is added to the image</a:t>
            </a:r>
          </a:p>
          <a:p>
            <a:r>
              <a:rPr lang="en-US" dirty="0"/>
              <a:t>Line 4 enables a repository and adds several modules</a:t>
            </a:r>
          </a:p>
          <a:p>
            <a:r>
              <a:rPr lang="en-US" dirty="0"/>
              <a:t>.</a:t>
            </a:r>
          </a:p>
          <a:p>
            <a:r>
              <a:rPr lang="en-US" dirty="0"/>
              <a:t>.</a:t>
            </a:r>
          </a:p>
          <a:p>
            <a:r>
              <a:rPr lang="en-US" dirty="0"/>
              <a:t>Line 8 starts the image by processing he init.sh shell script</a:t>
            </a:r>
          </a:p>
        </p:txBody>
      </p:sp>
    </p:spTree>
    <p:extLst>
      <p:ext uri="{BB962C8B-B14F-4D97-AF65-F5344CB8AC3E}">
        <p14:creationId xmlns:p14="http://schemas.microsoft.com/office/powerpoint/2010/main" val="422431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52018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16288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Shape 1171"/>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extLst>
      <p:ext uri="{BB962C8B-B14F-4D97-AF65-F5344CB8AC3E}">
        <p14:creationId xmlns:p14="http://schemas.microsoft.com/office/powerpoint/2010/main" val="3303087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2545744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291670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In the historical Software Development model most requirements start with the Business Analyst.  </a:t>
            </a:r>
          </a:p>
          <a:p>
            <a:pPr lvl="0">
              <a:spcBef>
                <a:spcPts val="0"/>
              </a:spcBef>
              <a:buNone/>
            </a:pPr>
            <a:endParaRPr lang="en-US" dirty="0"/>
          </a:p>
          <a:p>
            <a:pPr lvl="0">
              <a:spcBef>
                <a:spcPts val="0"/>
              </a:spcBef>
              <a:buNone/>
            </a:pPr>
            <a:r>
              <a:rPr lang="en-US" dirty="0"/>
              <a:t>The Business Analyst is someone who pulls together all the data (research, analysis, rules, business process, </a:t>
            </a:r>
            <a:r>
              <a:rPr lang="en-US" dirty="0" err="1"/>
              <a:t>etc</a:t>
            </a:r>
            <a:r>
              <a:rPr lang="en-US" dirty="0"/>
              <a:t>) about a story at a high level and then interpret or translate that story into easy to understand document that the software development team can read and gain understanding into what they’re being asked to create.  </a:t>
            </a:r>
          </a:p>
          <a:p>
            <a:pPr lvl="0">
              <a:spcBef>
                <a:spcPts val="0"/>
              </a:spcBef>
              <a:buNone/>
            </a:pPr>
            <a:endParaRPr lang="en-US" dirty="0"/>
          </a:p>
          <a:p>
            <a:pPr lvl="0" algn="l">
              <a:spcBef>
                <a:spcPts val="0"/>
              </a:spcBef>
              <a:buNone/>
            </a:pPr>
            <a:r>
              <a:rPr lang="en-US" dirty="0"/>
              <a:t>The Business Analyst accumulates the data and creates the Requirements Document for the software and then gives the document to the Lead Architect of the Development Team.</a:t>
            </a:r>
          </a:p>
          <a:p>
            <a:pPr lvl="0" algn="l">
              <a:spcBef>
                <a:spcPts val="0"/>
              </a:spcBef>
              <a:buNone/>
            </a:pPr>
            <a:endParaRPr lang="en-US" dirty="0"/>
          </a:p>
          <a:p>
            <a:pPr lvl="0" algn="l">
              <a:spcBef>
                <a:spcPts val="0"/>
              </a:spcBef>
              <a:buNone/>
            </a:pPr>
            <a:r>
              <a:rPr lang="en-US" dirty="0"/>
              <a:t>The Lead Architect’s role is to review the Requirements and develop an appropriate architecture to support the requirements.</a:t>
            </a:r>
          </a:p>
          <a:p>
            <a:pPr lvl="0" algn="l">
              <a:spcBef>
                <a:spcPts val="0"/>
              </a:spcBef>
              <a:buNone/>
            </a:pPr>
            <a:endParaRPr lang="en-US" dirty="0"/>
          </a:p>
          <a:p>
            <a:pPr lvl="0" algn="l">
              <a:spcBef>
                <a:spcPts val="0"/>
              </a:spcBef>
              <a:buNone/>
            </a:pPr>
            <a:r>
              <a:rPr lang="en-US" dirty="0"/>
              <a:t>Typically, the Lead Architect will escape to his favorite quiet place where he will then pull from his vast bag of resources to then define the internal components that will be used to construct the application that meets the Business Analyst requirements.</a:t>
            </a:r>
          </a:p>
          <a:p>
            <a:pPr lvl="0" algn="l">
              <a:spcBef>
                <a:spcPts val="0"/>
              </a:spcBef>
              <a:buNone/>
            </a:pPr>
            <a:endParaRPr lang="en-US" dirty="0"/>
          </a:p>
          <a:p>
            <a:pPr lvl="0" algn="l">
              <a:spcBef>
                <a:spcPts val="0"/>
              </a:spcBef>
              <a:buNone/>
            </a:pPr>
            <a:r>
              <a:rPr lang="en-US" dirty="0"/>
              <a:t>The architecture would include all tools and software libraries needed to create the Enterprise Architecture.</a:t>
            </a:r>
          </a:p>
          <a:p>
            <a:pPr lvl="0" algn="l">
              <a:spcBef>
                <a:spcPts val="0"/>
              </a:spcBef>
              <a:buNone/>
            </a:pPr>
            <a:endParaRPr lang="en-US" dirty="0"/>
          </a:p>
          <a:p>
            <a:pPr lvl="0" algn="l">
              <a:spcBef>
                <a:spcPts val="0"/>
              </a:spcBef>
              <a:buNone/>
            </a:pPr>
            <a:endParaRPr lang="en-US" dirty="0"/>
          </a:p>
          <a:p>
            <a:pPr lvl="0">
              <a:spcBef>
                <a:spcPts val="0"/>
              </a:spcBef>
              <a:buNone/>
            </a:pPr>
            <a:endParaRPr lang="en-US" dirty="0"/>
          </a:p>
          <a:p>
            <a:pPr lvl="0">
              <a:spcBef>
                <a:spcPts val="0"/>
              </a:spcBef>
              <a:buNone/>
            </a:pPr>
            <a:endParaRPr lang="en-US" dirty="0"/>
          </a:p>
        </p:txBody>
      </p:sp>
    </p:spTree>
    <p:extLst>
      <p:ext uri="{BB962C8B-B14F-4D97-AF65-F5344CB8AC3E}">
        <p14:creationId xmlns:p14="http://schemas.microsoft.com/office/powerpoint/2010/main" val="1618258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latin typeface="Proxima Nova"/>
                <a:ea typeface="Proxima Nova"/>
                <a:cs typeface="Proxima Nova"/>
                <a:sym typeface="Proxima Nova"/>
              </a:rPr>
              <a:t>‹#›</a:t>
            </a:fld>
            <a:endParaRPr lang="en">
              <a:latin typeface="Proxima Nova"/>
              <a:ea typeface="Proxima Nova"/>
              <a:cs typeface="Proxima Nova"/>
              <a:sym typeface="Proxima Nova"/>
            </a:endParaRPr>
          </a:p>
        </p:txBody>
      </p:sp>
      <p:sp>
        <p:nvSpPr>
          <p:cNvPr id="58" name="Shape 58"/>
          <p:cNvSpPr txBox="1">
            <a:spLocks noGrp="1"/>
          </p:cNvSpPr>
          <p:nvPr>
            <p:ph type="subTitle" idx="1"/>
          </p:nvPr>
        </p:nvSpPr>
        <p:spPr>
          <a:xfrm>
            <a:off x="8266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59" name="Shape 59"/>
          <p:cNvSpPr txBox="1">
            <a:spLocks noGrp="1"/>
          </p:cNvSpPr>
          <p:nvPr>
            <p:ph type="subTitle" idx="2"/>
          </p:nvPr>
        </p:nvSpPr>
        <p:spPr>
          <a:xfrm>
            <a:off x="8266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0" name="Shape 60"/>
          <p:cNvSpPr txBox="1">
            <a:spLocks noGrp="1"/>
          </p:cNvSpPr>
          <p:nvPr>
            <p:ph type="subTitle" idx="3"/>
          </p:nvPr>
        </p:nvSpPr>
        <p:spPr>
          <a:xfrm>
            <a:off x="46309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1" name="Shape 61"/>
          <p:cNvSpPr txBox="1">
            <a:spLocks noGrp="1"/>
          </p:cNvSpPr>
          <p:nvPr>
            <p:ph type="subTitle" idx="4"/>
          </p:nvPr>
        </p:nvSpPr>
        <p:spPr>
          <a:xfrm>
            <a:off x="46309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2" name="Shape 62"/>
          <p:cNvSpPr txBox="1">
            <a:spLocks noGrp="1"/>
          </p:cNvSpPr>
          <p:nvPr>
            <p:ph type="subTitle" idx="5"/>
          </p:nvPr>
        </p:nvSpPr>
        <p:spPr>
          <a:xfrm>
            <a:off x="826650" y="2325375"/>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3" name="Shape 63"/>
          <p:cNvSpPr txBox="1">
            <a:spLocks noGrp="1"/>
          </p:cNvSpPr>
          <p:nvPr>
            <p:ph type="subTitle" idx="6"/>
          </p:nvPr>
        </p:nvSpPr>
        <p:spPr>
          <a:xfrm>
            <a:off x="8266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4" name="Shape 64"/>
          <p:cNvSpPr txBox="1">
            <a:spLocks noGrp="1"/>
          </p:cNvSpPr>
          <p:nvPr>
            <p:ph type="subTitle" idx="7"/>
          </p:nvPr>
        </p:nvSpPr>
        <p:spPr>
          <a:xfrm>
            <a:off x="4630950" y="2325375"/>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65" name="Shape 65"/>
          <p:cNvSpPr txBox="1">
            <a:spLocks noGrp="1"/>
          </p:cNvSpPr>
          <p:nvPr>
            <p:ph type="subTitle" idx="8"/>
          </p:nvPr>
        </p:nvSpPr>
        <p:spPr>
          <a:xfrm>
            <a:off x="46309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6" name="Shape 66"/>
          <p:cNvSpPr txBox="1">
            <a:spLocks noGrp="1"/>
          </p:cNvSpPr>
          <p:nvPr>
            <p:ph type="subTitle" idx="9"/>
          </p:nvPr>
        </p:nvSpPr>
        <p:spPr>
          <a:xfrm>
            <a:off x="8266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7" name="Shape 67"/>
          <p:cNvSpPr txBox="1">
            <a:spLocks noGrp="1"/>
          </p:cNvSpPr>
          <p:nvPr>
            <p:ph type="subTitle" idx="13"/>
          </p:nvPr>
        </p:nvSpPr>
        <p:spPr>
          <a:xfrm>
            <a:off x="8266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8" name="Shape 68"/>
          <p:cNvSpPr txBox="1">
            <a:spLocks noGrp="1"/>
          </p:cNvSpPr>
          <p:nvPr>
            <p:ph type="subTitle" idx="14"/>
          </p:nvPr>
        </p:nvSpPr>
        <p:spPr>
          <a:xfrm>
            <a:off x="46309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9" name="Shape 69"/>
          <p:cNvSpPr txBox="1">
            <a:spLocks noGrp="1"/>
          </p:cNvSpPr>
          <p:nvPr>
            <p:ph type="subTitle" idx="15"/>
          </p:nvPr>
        </p:nvSpPr>
        <p:spPr>
          <a:xfrm>
            <a:off x="46309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0" name="Shape 70"/>
          <p:cNvSpPr txBox="1">
            <a:spLocks noGrp="1"/>
          </p:cNvSpPr>
          <p:nvPr>
            <p:ph type="subTitle" idx="16"/>
          </p:nvPr>
        </p:nvSpPr>
        <p:spPr>
          <a:xfrm>
            <a:off x="826650" y="3559762"/>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71" name="Shape 71"/>
          <p:cNvSpPr txBox="1">
            <a:spLocks noGrp="1"/>
          </p:cNvSpPr>
          <p:nvPr>
            <p:ph type="subTitle" idx="17"/>
          </p:nvPr>
        </p:nvSpPr>
        <p:spPr>
          <a:xfrm>
            <a:off x="8266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2" name="Shape 72"/>
          <p:cNvSpPr txBox="1">
            <a:spLocks noGrp="1"/>
          </p:cNvSpPr>
          <p:nvPr>
            <p:ph type="subTitle" idx="18"/>
          </p:nvPr>
        </p:nvSpPr>
        <p:spPr>
          <a:xfrm>
            <a:off x="4630950" y="3559762"/>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73" name="Shape 73"/>
          <p:cNvSpPr txBox="1">
            <a:spLocks noGrp="1"/>
          </p:cNvSpPr>
          <p:nvPr>
            <p:ph type="subTitle" idx="19"/>
          </p:nvPr>
        </p:nvSpPr>
        <p:spPr>
          <a:xfrm>
            <a:off x="46309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4" name="Shape 74"/>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75" name="Shape 75"/>
          <p:cNvSpPr txBox="1">
            <a:spLocks noGrp="1"/>
          </p:cNvSpPr>
          <p:nvPr>
            <p:ph type="subTitle" idx="20"/>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26650" y="1704884"/>
            <a:ext cx="7490700" cy="1063200"/>
          </a:xfrm>
          <a:prstGeom prst="rect">
            <a:avLst/>
          </a:prstGeom>
        </p:spPr>
        <p:txBody>
          <a:bodyPr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8" name="Shape 7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only">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1" name="Shape 81"/>
          <p:cNvSpPr txBox="1">
            <a:spLocks noGrp="1"/>
          </p:cNvSpPr>
          <p:nvPr>
            <p:ph type="body" idx="1"/>
          </p:nvPr>
        </p:nvSpPr>
        <p:spPr>
          <a:xfrm>
            <a:off x="826700" y="1241651"/>
            <a:ext cx="7490700" cy="3067500"/>
          </a:xfrm>
          <a:prstGeom prst="rect">
            <a:avLst/>
          </a:prstGeom>
        </p:spPr>
        <p:txBody>
          <a:bodyPr lIns="91425" tIns="91425" rIns="91425" bIns="91425"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82" name="Shape 8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5" name="Shape 85"/>
          <p:cNvSpPr txBox="1">
            <a:spLocks noGrp="1"/>
          </p:cNvSpPr>
          <p:nvPr>
            <p:ph type="body" idx="1"/>
          </p:nvPr>
        </p:nvSpPr>
        <p:spPr>
          <a:xfrm>
            <a:off x="826700" y="1244925"/>
            <a:ext cx="3585000" cy="3211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9" name="Shape 89"/>
          <p:cNvSpPr txBox="1">
            <a:spLocks noGrp="1"/>
          </p:cNvSpPr>
          <p:nvPr>
            <p:ph type="body" idx="1"/>
          </p:nvPr>
        </p:nvSpPr>
        <p:spPr>
          <a:xfrm>
            <a:off x="4732350" y="1244925"/>
            <a:ext cx="3585000" cy="3201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 name="Shape 9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91"/>
        <p:cNvGrpSpPr/>
        <p:nvPr/>
      </p:nvGrpSpPr>
      <p:grpSpPr>
        <a:xfrm>
          <a:off x="0" y="0"/>
          <a:ext cx="0" cy="0"/>
          <a:chOff x="0" y="0"/>
          <a:chExt cx="0" cy="0"/>
        </a:xfrm>
      </p:grpSpPr>
      <p:sp>
        <p:nvSpPr>
          <p:cNvPr id="92" name="Shape 9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3" name="Shape 93"/>
          <p:cNvSpPr txBox="1">
            <a:spLocks noGrp="1"/>
          </p:cNvSpPr>
          <p:nvPr>
            <p:ph type="subTitle" idx="1"/>
          </p:nvPr>
        </p:nvSpPr>
        <p:spPr>
          <a:xfrm>
            <a:off x="4968475"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4" name="Shape 94"/>
          <p:cNvSpPr txBox="1">
            <a:spLocks noGrp="1"/>
          </p:cNvSpPr>
          <p:nvPr>
            <p:ph type="body" idx="2"/>
          </p:nvPr>
        </p:nvSpPr>
        <p:spPr>
          <a:xfrm>
            <a:off x="4968350"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5" name="Shape 95"/>
          <p:cNvSpPr txBox="1">
            <a:spLocks noGrp="1"/>
          </p:cNvSpPr>
          <p:nvPr>
            <p:ph type="subTitle" idx="3"/>
          </p:nvPr>
        </p:nvSpPr>
        <p:spPr>
          <a:xfrm>
            <a:off x="826650"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6" name="Shape 96"/>
          <p:cNvSpPr txBox="1">
            <a:spLocks noGrp="1"/>
          </p:cNvSpPr>
          <p:nvPr>
            <p:ph type="body" idx="4"/>
          </p:nvPr>
        </p:nvSpPr>
        <p:spPr>
          <a:xfrm>
            <a:off x="826525"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7" name="Shape 9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8" name="Shape 98"/>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1" name="Shape 101"/>
          <p:cNvSpPr txBox="1">
            <a:spLocks noGrp="1"/>
          </p:cNvSpPr>
          <p:nvPr>
            <p:ph type="subTitle" idx="1"/>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2" name="Shape 102"/>
          <p:cNvSpPr txBox="1">
            <a:spLocks noGrp="1"/>
          </p:cNvSpPr>
          <p:nvPr>
            <p:ph type="body" idx="2"/>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3" name="Shape 103"/>
          <p:cNvSpPr txBox="1">
            <a:spLocks noGrp="1"/>
          </p:cNvSpPr>
          <p:nvPr>
            <p:ph type="subTitle" idx="3"/>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4" name="Shape 104"/>
          <p:cNvSpPr txBox="1">
            <a:spLocks noGrp="1"/>
          </p:cNvSpPr>
          <p:nvPr>
            <p:ph type="body" idx="4"/>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5" name="Shape 10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06" name="Shape 106"/>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07"/>
        <p:cNvGrpSpPr/>
        <p:nvPr/>
      </p:nvGrpSpPr>
      <p:grpSpPr>
        <a:xfrm>
          <a:off x="0" y="0"/>
          <a:ext cx="0" cy="0"/>
          <a:chOff x="0" y="0"/>
          <a:chExt cx="0" cy="0"/>
        </a:xfrm>
      </p:grpSpPr>
      <p:sp>
        <p:nvSpPr>
          <p:cNvPr id="108" name="Shape 10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9" name="Shape 109"/>
          <p:cNvSpPr txBox="1">
            <a:spLocks noGrp="1"/>
          </p:cNvSpPr>
          <p:nvPr>
            <p:ph type="subTitle" idx="1"/>
          </p:nvPr>
        </p:nvSpPr>
        <p:spPr>
          <a:xfrm>
            <a:off x="826650"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0" name="Shape 110"/>
          <p:cNvSpPr txBox="1">
            <a:spLocks noGrp="1"/>
          </p:cNvSpPr>
          <p:nvPr>
            <p:ph type="body" idx="2"/>
          </p:nvPr>
        </p:nvSpPr>
        <p:spPr>
          <a:xfrm>
            <a:off x="826650"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1" name="Shape 111"/>
          <p:cNvSpPr txBox="1">
            <a:spLocks noGrp="1"/>
          </p:cNvSpPr>
          <p:nvPr>
            <p:ph type="subTitle" idx="3"/>
          </p:nvPr>
        </p:nvSpPr>
        <p:spPr>
          <a:xfrm>
            <a:off x="34676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2" name="Shape 112"/>
          <p:cNvSpPr txBox="1">
            <a:spLocks noGrp="1"/>
          </p:cNvSpPr>
          <p:nvPr>
            <p:ph type="body" idx="4"/>
          </p:nvPr>
        </p:nvSpPr>
        <p:spPr>
          <a:xfrm>
            <a:off x="34676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3" name="Shape 113"/>
          <p:cNvSpPr txBox="1">
            <a:spLocks noGrp="1"/>
          </p:cNvSpPr>
          <p:nvPr>
            <p:ph type="subTitle" idx="5"/>
          </p:nvPr>
        </p:nvSpPr>
        <p:spPr>
          <a:xfrm>
            <a:off x="61087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4" name="Shape 114"/>
          <p:cNvSpPr txBox="1">
            <a:spLocks noGrp="1"/>
          </p:cNvSpPr>
          <p:nvPr>
            <p:ph type="body" idx="6"/>
          </p:nvPr>
        </p:nvSpPr>
        <p:spPr>
          <a:xfrm>
            <a:off x="61087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5" name="Shape 11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16" name="Shape 11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19" name="Shape 119"/>
          <p:cNvSpPr txBox="1">
            <a:spLocks noGrp="1"/>
          </p:cNvSpPr>
          <p:nvPr>
            <p:ph type="subTitle" idx="1"/>
          </p:nvPr>
        </p:nvSpPr>
        <p:spPr>
          <a:xfrm>
            <a:off x="826650"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0" name="Shape 120"/>
          <p:cNvSpPr txBox="1">
            <a:spLocks noGrp="1"/>
          </p:cNvSpPr>
          <p:nvPr>
            <p:ph type="body" idx="2"/>
          </p:nvPr>
        </p:nvSpPr>
        <p:spPr>
          <a:xfrm>
            <a:off x="826650"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1" name="Shape 121"/>
          <p:cNvSpPr txBox="1">
            <a:spLocks noGrp="1"/>
          </p:cNvSpPr>
          <p:nvPr>
            <p:ph type="subTitle" idx="3"/>
          </p:nvPr>
        </p:nvSpPr>
        <p:spPr>
          <a:xfrm>
            <a:off x="34676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2" name="Shape 122"/>
          <p:cNvSpPr txBox="1">
            <a:spLocks noGrp="1"/>
          </p:cNvSpPr>
          <p:nvPr>
            <p:ph type="body" idx="4"/>
          </p:nvPr>
        </p:nvSpPr>
        <p:spPr>
          <a:xfrm>
            <a:off x="34676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3" name="Shape 123"/>
          <p:cNvSpPr txBox="1">
            <a:spLocks noGrp="1"/>
          </p:cNvSpPr>
          <p:nvPr>
            <p:ph type="subTitle" idx="5"/>
          </p:nvPr>
        </p:nvSpPr>
        <p:spPr>
          <a:xfrm>
            <a:off x="61087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4" name="Shape 124"/>
          <p:cNvSpPr txBox="1">
            <a:spLocks noGrp="1"/>
          </p:cNvSpPr>
          <p:nvPr>
            <p:ph type="body" idx="6"/>
          </p:nvPr>
        </p:nvSpPr>
        <p:spPr>
          <a:xfrm>
            <a:off x="61087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5" name="Shape 12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26" name="Shape 12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127"/>
        <p:cNvGrpSpPr/>
        <p:nvPr/>
      </p:nvGrpSpPr>
      <p:grpSpPr>
        <a:xfrm>
          <a:off x="0" y="0"/>
          <a:ext cx="0" cy="0"/>
          <a:chOff x="0" y="0"/>
          <a:chExt cx="0" cy="0"/>
        </a:xfrm>
      </p:grpSpPr>
      <p:sp>
        <p:nvSpPr>
          <p:cNvPr id="128" name="Shape 12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29" name="Shape 129"/>
          <p:cNvSpPr txBox="1">
            <a:spLocks noGrp="1"/>
          </p:cNvSpPr>
          <p:nvPr>
            <p:ph type="body" idx="1"/>
          </p:nvPr>
        </p:nvSpPr>
        <p:spPr>
          <a:xfrm>
            <a:off x="826650" y="1554318"/>
            <a:ext cx="7490700" cy="3936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0" name="Shape 13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1" name="Shape 13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132"/>
        <p:cNvGrpSpPr/>
        <p:nvPr/>
      </p:nvGrpSpPr>
      <p:grpSpPr>
        <a:xfrm>
          <a:off x="0" y="0"/>
          <a:ext cx="0" cy="0"/>
          <a:chOff x="0" y="0"/>
          <a:chExt cx="0" cy="0"/>
        </a:xfrm>
      </p:grpSpPr>
      <p:sp>
        <p:nvSpPr>
          <p:cNvPr id="133" name="Shape 13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4" name="Shape 134"/>
          <p:cNvSpPr txBox="1">
            <a:spLocks noGrp="1"/>
          </p:cNvSpPr>
          <p:nvPr>
            <p:ph type="body" idx="1"/>
          </p:nvPr>
        </p:nvSpPr>
        <p:spPr>
          <a:xfrm>
            <a:off x="826650" y="3909498"/>
            <a:ext cx="7490700" cy="3936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5" name="Shape 13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6" name="Shape 13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9" name="Shape 139"/>
          <p:cNvSpPr txBox="1">
            <a:spLocks noGrp="1"/>
          </p:cNvSpPr>
          <p:nvPr>
            <p:ph type="body" idx="1"/>
          </p:nvPr>
        </p:nvSpPr>
        <p:spPr>
          <a:xfrm>
            <a:off x="826650" y="1512056"/>
            <a:ext cx="7490700" cy="8793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0" name="Shape 14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1" name="Shape 14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4" name="Shape 144"/>
          <p:cNvSpPr txBox="1">
            <a:spLocks noGrp="1"/>
          </p:cNvSpPr>
          <p:nvPr>
            <p:ph type="body" idx="1"/>
          </p:nvPr>
        </p:nvSpPr>
        <p:spPr>
          <a:xfrm>
            <a:off x="826650" y="3738062"/>
            <a:ext cx="7490700" cy="7158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5" name="Shape 14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6" name="Shape 14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9" name="Shape 149"/>
          <p:cNvSpPr txBox="1">
            <a:spLocks noGrp="1"/>
          </p:cNvSpPr>
          <p:nvPr>
            <p:ph type="body" idx="1"/>
          </p:nvPr>
        </p:nvSpPr>
        <p:spPr>
          <a:xfrm>
            <a:off x="826700" y="1625925"/>
            <a:ext cx="3585000" cy="2530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0" name="Shape 15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1" name="Shape 15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Shape 15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4" name="Shape 154"/>
          <p:cNvSpPr txBox="1">
            <a:spLocks noGrp="1"/>
          </p:cNvSpPr>
          <p:nvPr>
            <p:ph type="body" idx="1"/>
          </p:nvPr>
        </p:nvSpPr>
        <p:spPr>
          <a:xfrm>
            <a:off x="4732350" y="1625925"/>
            <a:ext cx="3585000" cy="2536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6" name="Shape 15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9" name="Shape 159"/>
          <p:cNvSpPr txBox="1">
            <a:spLocks noGrp="1"/>
          </p:cNvSpPr>
          <p:nvPr>
            <p:ph type="body" idx="1"/>
          </p:nvPr>
        </p:nvSpPr>
        <p:spPr>
          <a:xfrm>
            <a:off x="4934725" y="2048925"/>
            <a:ext cx="3382500" cy="1955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0" name="Shape 160"/>
          <p:cNvSpPr txBox="1">
            <a:spLocks noGrp="1"/>
          </p:cNvSpPr>
          <p:nvPr>
            <p:ph type="subTitle" idx="2"/>
          </p:nvPr>
        </p:nvSpPr>
        <p:spPr>
          <a:xfrm>
            <a:off x="4943325" y="1834500"/>
            <a:ext cx="3382500" cy="328800"/>
          </a:xfrm>
          <a:prstGeom prst="rect">
            <a:avLst/>
          </a:prstGeom>
        </p:spPr>
        <p:txBody>
          <a:bodyPr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1" name="Shape 161"/>
          <p:cNvSpPr txBox="1">
            <a:spLocks noGrp="1"/>
          </p:cNvSpPr>
          <p:nvPr>
            <p:ph type="subTitle" idx="3"/>
          </p:nvPr>
        </p:nvSpPr>
        <p:spPr>
          <a:xfrm>
            <a:off x="826650" y="2625314"/>
            <a:ext cx="3112800" cy="1328700"/>
          </a:xfrm>
          <a:prstGeom prst="rect">
            <a:avLst/>
          </a:prstGeom>
        </p:spPr>
        <p:txBody>
          <a:bodyPr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2" name="Shape 16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63" name="Shape 163"/>
          <p:cNvSpPr txBox="1">
            <a:spLocks noGrp="1"/>
          </p:cNvSpPr>
          <p:nvPr>
            <p:ph type="subTitle" idx="4"/>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206" name="Shape 206" descr="social_google-01.png"/>
          <p:cNvPicPr preferRelativeResize="0"/>
          <p:nvPr/>
        </p:nvPicPr>
        <p:blipFill>
          <a:blip r:embed="rId3">
            <a:alphaModFix/>
          </a:blip>
          <a:stretch>
            <a:fillRect/>
          </a:stretch>
        </p:blipFill>
        <p:spPr>
          <a:xfrm>
            <a:off x="1921550" y="3260550"/>
            <a:ext cx="317418" cy="317418"/>
          </a:xfrm>
          <a:prstGeom prst="rect">
            <a:avLst/>
          </a:prstGeom>
          <a:noFill/>
          <a:ln>
            <a:noFill/>
          </a:ln>
        </p:spPr>
      </p:pic>
      <p:pic>
        <p:nvPicPr>
          <p:cNvPr id="207" name="Shape 207" descr="social_linkedin-01.png"/>
          <p:cNvPicPr preferRelativeResize="0"/>
          <p:nvPr/>
        </p:nvPicPr>
        <p:blipFill>
          <a:blip r:embed="rId4">
            <a:alphaModFix/>
          </a:blip>
          <a:stretch>
            <a:fillRect/>
          </a:stretch>
        </p:blipFill>
        <p:spPr>
          <a:xfrm>
            <a:off x="1921550" y="3728718"/>
            <a:ext cx="317418" cy="317418"/>
          </a:xfrm>
          <a:prstGeom prst="rect">
            <a:avLst/>
          </a:prstGeom>
          <a:noFill/>
          <a:ln>
            <a:noFill/>
          </a:ln>
        </p:spPr>
      </p:pic>
      <p:pic>
        <p:nvPicPr>
          <p:cNvPr id="208" name="Shape 208" descr="social_youtube-01.png"/>
          <p:cNvPicPr preferRelativeResize="0"/>
          <p:nvPr/>
        </p:nvPicPr>
        <p:blipFill>
          <a:blip r:embed="rId5">
            <a:alphaModFix/>
          </a:blip>
          <a:stretch>
            <a:fillRect/>
          </a:stretch>
        </p:blipFill>
        <p:spPr>
          <a:xfrm>
            <a:off x="1921550" y="4196887"/>
            <a:ext cx="317418" cy="317418"/>
          </a:xfrm>
          <a:prstGeom prst="rect">
            <a:avLst/>
          </a:prstGeom>
          <a:noFill/>
          <a:ln>
            <a:noFill/>
          </a:ln>
        </p:spPr>
      </p:pic>
      <p:pic>
        <p:nvPicPr>
          <p:cNvPr id="209" name="Shape 209" descr="social_facebook-01.png"/>
          <p:cNvPicPr preferRelativeResize="0"/>
          <p:nvPr/>
        </p:nvPicPr>
        <p:blipFill>
          <a:blip r:embed="rId6">
            <a:alphaModFix/>
          </a:blip>
          <a:stretch>
            <a:fillRect/>
          </a:stretch>
        </p:blipFill>
        <p:spPr>
          <a:xfrm>
            <a:off x="4722125" y="3260550"/>
            <a:ext cx="317418" cy="317418"/>
          </a:xfrm>
          <a:prstGeom prst="rect">
            <a:avLst/>
          </a:prstGeom>
          <a:noFill/>
          <a:ln>
            <a:noFill/>
          </a:ln>
        </p:spPr>
      </p:pic>
      <p:pic>
        <p:nvPicPr>
          <p:cNvPr id="210" name="Shape 210" descr="social_twitter-01.png"/>
          <p:cNvPicPr preferRelativeResize="0"/>
          <p:nvPr/>
        </p:nvPicPr>
        <p:blipFill>
          <a:blip r:embed="rId7">
            <a:alphaModFix/>
          </a:blip>
          <a:stretch>
            <a:fillRect/>
          </a:stretch>
        </p:blipFill>
        <p:spPr>
          <a:xfrm>
            <a:off x="4722125" y="3728718"/>
            <a:ext cx="317418" cy="317418"/>
          </a:xfrm>
          <a:prstGeom prst="rect">
            <a:avLst/>
          </a:prstGeom>
          <a:noFill/>
          <a:ln>
            <a:noFill/>
          </a:ln>
        </p:spPr>
      </p:pic>
      <p:sp>
        <p:nvSpPr>
          <p:cNvPr id="211" name="Shape 211"/>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2" name="Shape 212"/>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3" name="Shape 213"/>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4" name="Shape 214"/>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5" name="Shape 215"/>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10814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p:cSld name="Content Slide">
    <p:bg>
      <p:bgPr>
        <a:solidFill>
          <a:schemeClr val="bg1"/>
        </a:solidFill>
        <a:effectLst/>
      </p:bgPr>
    </p:bg>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34350" y="104500"/>
            <a:ext cx="4607400" cy="350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2400" b="1">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a:spcBef>
                <a:spcPts val="0"/>
              </a:spcBef>
              <a:spcAft>
                <a:spcPts val="0"/>
              </a:spcAft>
              <a:buNone/>
              <a:defRPr>
                <a:solidFill>
                  <a:srgbClr val="434343"/>
                </a:solidFill>
              </a:defRPr>
            </a:lvl9pPr>
          </a:lstStyle>
          <a:p>
            <a:endParaRPr/>
          </a:p>
        </p:txBody>
      </p:sp>
    </p:spTree>
    <p:extLst>
      <p:ext uri="{BB962C8B-B14F-4D97-AF65-F5344CB8AC3E}">
        <p14:creationId xmlns:p14="http://schemas.microsoft.com/office/powerpoint/2010/main" val="4248763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6977" y="204753"/>
            <a:ext cx="8229374" cy="858825"/>
          </a:xfrm>
          <a:prstGeom prst="rect">
            <a:avLst/>
          </a:prstGeom>
        </p:spPr>
        <p:txBody>
          <a:bodyPr lIns="0" tIns="0" rIns="0" bIns="0" anchor="ctr"/>
          <a:lstStyle/>
          <a:p>
            <a:pPr algn="ctr"/>
            <a:endParaRPr/>
          </a:p>
        </p:txBody>
      </p:sp>
      <p:sp>
        <p:nvSpPr>
          <p:cNvPr id="6" name="PlaceHolder 2"/>
          <p:cNvSpPr>
            <a:spLocks noGrp="1"/>
          </p:cNvSpPr>
          <p:nvPr>
            <p:ph type="body"/>
          </p:nvPr>
        </p:nvSpPr>
        <p:spPr>
          <a:xfrm>
            <a:off x="456977" y="1203302"/>
            <a:ext cx="8229374" cy="2983050"/>
          </a:xfrm>
          <a:prstGeom prst="rect">
            <a:avLst/>
          </a:prstGeom>
        </p:spPr>
        <p:txBody>
          <a:bodyPr lIns="0" tIns="0" rIns="0" bIns="0"/>
          <a:lstStyle/>
          <a:p>
            <a:endParaRPr/>
          </a:p>
        </p:txBody>
      </p:sp>
    </p:spTree>
    <p:extLst>
      <p:ext uri="{BB962C8B-B14F-4D97-AF65-F5344CB8AC3E}">
        <p14:creationId xmlns:p14="http://schemas.microsoft.com/office/powerpoint/2010/main" val="22675189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ivider without Quote">
  <p:cSld name="Divider without Quote">
    <p:bg>
      <p:bgPr>
        <a:blipFill>
          <a:blip r:embed="rId2">
            <a:alphaModFix/>
          </a:blip>
          <a:stretch>
            <a:fillRect/>
          </a:stretch>
        </a:blipFill>
        <a:effectLst/>
      </p:bgPr>
    </p:bg>
    <p:spTree>
      <p:nvGrpSpPr>
        <p:cNvPr id="1" name="Shape 868"/>
        <p:cNvGrpSpPr/>
        <p:nvPr/>
      </p:nvGrpSpPr>
      <p:grpSpPr>
        <a:xfrm>
          <a:off x="0" y="0"/>
          <a:ext cx="0" cy="0"/>
          <a:chOff x="0" y="0"/>
          <a:chExt cx="0" cy="0"/>
        </a:xfrm>
      </p:grpSpPr>
      <p:cxnSp>
        <p:nvCxnSpPr>
          <p:cNvPr id="869" name="Google Shape;869;p159"/>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870" name="Google Shape;870;p159"/>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dirty="0"/>
          </a:p>
        </p:txBody>
      </p:sp>
      <p:cxnSp>
        <p:nvCxnSpPr>
          <p:cNvPr id="872" name="Google Shape;872;p159"/>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873" name="Google Shape;873;p159"/>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a:endParaRPr/>
          </a:p>
        </p:txBody>
      </p:sp>
    </p:spTree>
    <p:extLst>
      <p:ext uri="{BB962C8B-B14F-4D97-AF65-F5344CB8AC3E}">
        <p14:creationId xmlns:p14="http://schemas.microsoft.com/office/powerpoint/2010/main" val="6606877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terior white">
  <p:cSld name="Interior white">
    <p:spTree>
      <p:nvGrpSpPr>
        <p:cNvPr id="1" name="Shape 1164"/>
        <p:cNvGrpSpPr/>
        <p:nvPr/>
      </p:nvGrpSpPr>
      <p:grpSpPr>
        <a:xfrm>
          <a:off x="0" y="0"/>
          <a:ext cx="0" cy="0"/>
          <a:chOff x="0" y="0"/>
          <a:chExt cx="0" cy="0"/>
        </a:xfrm>
      </p:grpSpPr>
      <p:sp>
        <p:nvSpPr>
          <p:cNvPr id="1165" name="Google Shape;1165;p190"/>
          <p:cNvSpPr txBox="1">
            <a:spLocks noGrp="1"/>
          </p:cNvSpPr>
          <p:nvPr>
            <p:ph type="title"/>
          </p:nvPr>
        </p:nvSpPr>
        <p:spPr>
          <a:xfrm>
            <a:off x="1314450" y="709500"/>
            <a:ext cx="6515100" cy="725700"/>
          </a:xfrm>
          <a:prstGeom prst="rect">
            <a:avLst/>
          </a:prstGeom>
        </p:spPr>
        <p:txBody>
          <a:bodyPr spcFirstLastPara="1" wrap="square" lIns="0" tIns="0" rIns="0" bIns="0" anchor="t" anchorCtr="0"/>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166" name="Google Shape;1166;p190"/>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167" name="Google Shape;1167;p190"/>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168" name="Google Shape;1168;p190"/>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169" name="Google Shape;1169;p190"/>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dirty="0"/>
          </a:p>
        </p:txBody>
      </p:sp>
      <p:sp>
        <p:nvSpPr>
          <p:cNvPr id="1171" name="Google Shape;1171;p190"/>
          <p:cNvSpPr txBox="1">
            <a:spLocks noGrp="1"/>
          </p:cNvSpPr>
          <p:nvPr>
            <p:ph type="subTitle" idx="2"/>
          </p:nvPr>
        </p:nvSpPr>
        <p:spPr>
          <a:xfrm>
            <a:off x="663788" y="4627163"/>
            <a:ext cx="6887100" cy="419700"/>
          </a:xfrm>
          <a:prstGeom prst="rect">
            <a:avLst/>
          </a:prstGeom>
        </p:spPr>
        <p:txBody>
          <a:bodyPr spcFirstLastPara="1" wrap="square" lIns="0" tIns="0" rIns="0" bIns="0" anchor="b" anchorCtr="0"/>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extLst>
      <p:ext uri="{BB962C8B-B14F-4D97-AF65-F5344CB8AC3E}">
        <p14:creationId xmlns:p14="http://schemas.microsoft.com/office/powerpoint/2010/main" val="29469906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_AND_BODY_9">
  <p:cSld name="TITLE_AND_BODY_9">
    <p:spTree>
      <p:nvGrpSpPr>
        <p:cNvPr id="1" name="Shape 434"/>
        <p:cNvGrpSpPr/>
        <p:nvPr/>
      </p:nvGrpSpPr>
      <p:grpSpPr>
        <a:xfrm>
          <a:off x="0" y="0"/>
          <a:ext cx="0" cy="0"/>
          <a:chOff x="0" y="0"/>
          <a:chExt cx="0" cy="0"/>
        </a:xfrm>
      </p:grpSpPr>
      <p:sp>
        <p:nvSpPr>
          <p:cNvPr id="435" name="Google Shape;435;p92"/>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6" name="Google Shape;436;p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500"/>
              </a:spcBef>
              <a:spcAft>
                <a:spcPts val="0"/>
              </a:spcAft>
              <a:buSzPts val="1400"/>
              <a:buChar char="■"/>
              <a:defRPr/>
            </a:lvl3pPr>
            <a:lvl4pPr marL="1828800" lvl="3" indent="-317500" rtl="0">
              <a:spcBef>
                <a:spcPts val="300"/>
              </a:spcBef>
              <a:spcAft>
                <a:spcPts val="0"/>
              </a:spcAft>
              <a:buSzPts val="1400"/>
              <a:buChar char="●"/>
              <a:defRPr/>
            </a:lvl4pPr>
            <a:lvl5pPr marL="2286000" lvl="4" indent="-317500" rtl="0">
              <a:spcBef>
                <a:spcPts val="300"/>
              </a:spcBef>
              <a:spcAft>
                <a:spcPts val="0"/>
              </a:spcAft>
              <a:buSzPts val="1400"/>
              <a:buChar char="○"/>
              <a:defRPr/>
            </a:lvl5pPr>
            <a:lvl6pPr marL="2743200" lvl="5" indent="-317500" rtl="0">
              <a:spcBef>
                <a:spcPts val="300"/>
              </a:spcBef>
              <a:spcAft>
                <a:spcPts val="0"/>
              </a:spcAft>
              <a:buSzPts val="1400"/>
              <a:buChar char="■"/>
              <a:defRPr/>
            </a:lvl6pPr>
            <a:lvl7pPr marL="3200400" lvl="6" indent="-317500" rtl="0">
              <a:spcBef>
                <a:spcPts val="300"/>
              </a:spcBef>
              <a:spcAft>
                <a:spcPts val="0"/>
              </a:spcAft>
              <a:buSzPts val="1400"/>
              <a:buChar char="●"/>
              <a:defRPr/>
            </a:lvl7pPr>
            <a:lvl8pPr marL="3657600" lvl="7" indent="-317500" rtl="0">
              <a:spcBef>
                <a:spcPts val="300"/>
              </a:spcBef>
              <a:spcAft>
                <a:spcPts val="0"/>
              </a:spcAft>
              <a:buSzPts val="1400"/>
              <a:buChar char="○"/>
              <a:defRPr/>
            </a:lvl8pPr>
            <a:lvl9pPr marL="4114800" lvl="8" indent="-317500" rtl="0">
              <a:spcBef>
                <a:spcPts val="300"/>
              </a:spcBef>
              <a:spcAft>
                <a:spcPts val="0"/>
              </a:spcAft>
              <a:buSzPts val="1400"/>
              <a:buChar char="■"/>
              <a:defRPr/>
            </a:lvl9pPr>
          </a:lstStyle>
          <a:p>
            <a:endParaRPr/>
          </a:p>
        </p:txBody>
      </p:sp>
      <p:sp>
        <p:nvSpPr>
          <p:cNvPr id="437" name="Google Shape;437;p92"/>
          <p:cNvSpPr txBox="1">
            <a:spLocks noGrp="1"/>
          </p:cNvSpPr>
          <p:nvPr>
            <p:ph type="sldNum" idx="12"/>
          </p:nvPr>
        </p:nvSpPr>
        <p:spPr>
          <a:xfrm>
            <a:off x="8472458" y="4663217"/>
            <a:ext cx="548700" cy="393600"/>
          </a:xfrm>
          <a:prstGeom prst="rect">
            <a:avLst/>
          </a:prstGeom>
        </p:spPr>
        <p:txBody>
          <a:bodyPr spcFirstLastPara="1" wrap="square" lIns="83800" tIns="83800" rIns="83800" bIns="838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3242712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_AND_BODY_16">
  <p:cSld name="TITLE_AND_BODY_16">
    <p:spTree>
      <p:nvGrpSpPr>
        <p:cNvPr id="1" name="Shape 534"/>
        <p:cNvGrpSpPr/>
        <p:nvPr/>
      </p:nvGrpSpPr>
      <p:grpSpPr>
        <a:xfrm>
          <a:off x="0" y="0"/>
          <a:ext cx="0" cy="0"/>
          <a:chOff x="0" y="0"/>
          <a:chExt cx="0" cy="0"/>
        </a:xfrm>
      </p:grpSpPr>
      <p:sp>
        <p:nvSpPr>
          <p:cNvPr id="535" name="Google Shape;535;p117"/>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6" name="Google Shape;536;p1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500"/>
              </a:spcBef>
              <a:spcAft>
                <a:spcPts val="0"/>
              </a:spcAft>
              <a:buSzPts val="1400"/>
              <a:buChar char="○"/>
              <a:defRPr/>
            </a:lvl2pPr>
            <a:lvl3pPr marL="1371600" lvl="2" indent="-317500" rtl="0">
              <a:spcBef>
                <a:spcPts val="500"/>
              </a:spcBef>
              <a:spcAft>
                <a:spcPts val="0"/>
              </a:spcAft>
              <a:buSzPts val="1400"/>
              <a:buChar char="■"/>
              <a:defRPr/>
            </a:lvl3pPr>
            <a:lvl4pPr marL="1828800" lvl="3" indent="-317500" rtl="0">
              <a:spcBef>
                <a:spcPts val="300"/>
              </a:spcBef>
              <a:spcAft>
                <a:spcPts val="0"/>
              </a:spcAft>
              <a:buSzPts val="1400"/>
              <a:buChar char="●"/>
              <a:defRPr/>
            </a:lvl4pPr>
            <a:lvl5pPr marL="2286000" lvl="4" indent="-317500" rtl="0">
              <a:spcBef>
                <a:spcPts val="300"/>
              </a:spcBef>
              <a:spcAft>
                <a:spcPts val="0"/>
              </a:spcAft>
              <a:buSzPts val="1400"/>
              <a:buChar char="○"/>
              <a:defRPr/>
            </a:lvl5pPr>
            <a:lvl6pPr marL="2743200" lvl="5" indent="-317500" rtl="0">
              <a:spcBef>
                <a:spcPts val="300"/>
              </a:spcBef>
              <a:spcAft>
                <a:spcPts val="0"/>
              </a:spcAft>
              <a:buSzPts val="1400"/>
              <a:buChar char="■"/>
              <a:defRPr/>
            </a:lvl6pPr>
            <a:lvl7pPr marL="3200400" lvl="6" indent="-317500" rtl="0">
              <a:spcBef>
                <a:spcPts val="300"/>
              </a:spcBef>
              <a:spcAft>
                <a:spcPts val="0"/>
              </a:spcAft>
              <a:buSzPts val="1400"/>
              <a:buChar char="●"/>
              <a:defRPr/>
            </a:lvl7pPr>
            <a:lvl8pPr marL="3657600" lvl="7" indent="-317500" rtl="0">
              <a:spcBef>
                <a:spcPts val="300"/>
              </a:spcBef>
              <a:spcAft>
                <a:spcPts val="0"/>
              </a:spcAft>
              <a:buSzPts val="1400"/>
              <a:buChar char="○"/>
              <a:defRPr/>
            </a:lvl8pPr>
            <a:lvl9pPr marL="4114800" lvl="8" indent="-317500" rtl="0">
              <a:spcBef>
                <a:spcPts val="300"/>
              </a:spcBef>
              <a:spcAft>
                <a:spcPts val="0"/>
              </a:spcAft>
              <a:buSzPts val="1400"/>
              <a:buChar char="■"/>
              <a:defRPr/>
            </a:lvl9pPr>
          </a:lstStyle>
          <a:p>
            <a:endParaRPr/>
          </a:p>
        </p:txBody>
      </p:sp>
      <p:sp>
        <p:nvSpPr>
          <p:cNvPr id="537" name="Google Shape;537;p117"/>
          <p:cNvSpPr txBox="1">
            <a:spLocks noGrp="1"/>
          </p:cNvSpPr>
          <p:nvPr>
            <p:ph type="sldNum" idx="12"/>
          </p:nvPr>
        </p:nvSpPr>
        <p:spPr>
          <a:xfrm>
            <a:off x="8472458" y="4663217"/>
            <a:ext cx="548700" cy="393600"/>
          </a:xfrm>
          <a:prstGeom prst="rect">
            <a:avLst/>
          </a:prstGeom>
        </p:spPr>
        <p:txBody>
          <a:bodyPr spcFirstLastPara="1" wrap="square" lIns="83800" tIns="83800" rIns="83800" bIns="838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5446557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68" name="Shape 168"/>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9" name="Shape 169"/>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2" name="Shape 172"/>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3" name="Shape 173"/>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6" name="Shape 176"/>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7" name="Shape 177"/>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ext only">
    <p:spTree>
      <p:nvGrpSpPr>
        <p:cNvPr id="1" name="Shape 221"/>
        <p:cNvGrpSpPr/>
        <p:nvPr/>
      </p:nvGrpSpPr>
      <p:grpSpPr>
        <a:xfrm>
          <a:off x="0" y="0"/>
          <a:ext cx="0" cy="0"/>
          <a:chOff x="0" y="0"/>
          <a:chExt cx="0" cy="0"/>
        </a:xfrm>
      </p:grpSpPr>
      <p:sp>
        <p:nvSpPr>
          <p:cNvPr id="222" name="Shape 222"/>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sp>
        <p:nvSpPr>
          <p:cNvPr id="224" name="Shape 224"/>
          <p:cNvSpPr txBox="1">
            <a:spLocks noGrp="1"/>
          </p:cNvSpPr>
          <p:nvPr>
            <p:ph type="title"/>
          </p:nvPr>
        </p:nvSpPr>
        <p:spPr>
          <a:xfrm>
            <a:off x="685800" y="0"/>
            <a:ext cx="7772400" cy="1028700"/>
          </a:xfrm>
          <a:prstGeom prst="rect">
            <a:avLst/>
          </a:prstGeom>
          <a:noFill/>
          <a:ln>
            <a:noFill/>
          </a:ln>
        </p:spPr>
        <p:txBody>
          <a:bodyPr lIns="91425" tIns="91425" rIns="91425" bIns="91425" anchor="b" anchorCtr="0"/>
          <a:lstStyle>
            <a:lvl1pPr marL="0" marR="0" lvl="0" indent="0" algn="l" rtl="0">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body" idx="1"/>
          </p:nvPr>
        </p:nvSpPr>
        <p:spPr>
          <a:xfrm>
            <a:off x="685800" y="1292612"/>
            <a:ext cx="7772400" cy="3274800"/>
          </a:xfrm>
          <a:prstGeom prst="rect">
            <a:avLst/>
          </a:prstGeom>
          <a:noFill/>
          <a:ln>
            <a:noFill/>
          </a:ln>
        </p:spPr>
        <p:txBody>
          <a:bodyPr lIns="91425" tIns="91425" rIns="91425" bIns="91425" anchor="t" anchorCtr="0"/>
          <a:lstStyle>
            <a:lvl1pPr marL="0" marR="0" lvl="0" indent="0" algn="l" rtl="0">
              <a:lnSpc>
                <a:spcPct val="110000"/>
              </a:lnSpc>
              <a:spcBef>
                <a:spcPts val="280"/>
              </a:spcBef>
              <a:spcAft>
                <a:spcPts val="0"/>
              </a:spcAft>
              <a:buClr>
                <a:srgbClr val="000000"/>
              </a:buClr>
              <a:buSzPct val="100000"/>
              <a:buFont typeface="Proxima Nova"/>
              <a:buNone/>
              <a:defRPr sz="2000" b="0" i="0" u="none" strike="noStrike" cap="none">
                <a:solidFill>
                  <a:srgbClr val="000000"/>
                </a:solidFill>
                <a:latin typeface="Proxima Nova"/>
                <a:ea typeface="Proxima Nova"/>
                <a:cs typeface="Proxima Nova"/>
                <a:sym typeface="Proxima Nova"/>
              </a:defRPr>
            </a:lvl1pPr>
            <a:lvl2pPr marL="742950" marR="0" lvl="1" indent="-171450" algn="l" rtl="0">
              <a:spcBef>
                <a:spcPts val="360"/>
              </a:spcBef>
              <a:spcAft>
                <a:spcPts val="0"/>
              </a:spcAft>
              <a:buClr>
                <a:schemeClr val="dk1"/>
              </a:buClr>
              <a:buSzPct val="100000"/>
              <a:buFont typeface="Proxima Nova"/>
              <a:buChar char="●"/>
              <a:defRPr sz="2000" b="0" i="0" u="none" strike="noStrike" cap="none">
                <a:solidFill>
                  <a:schemeClr val="dk1"/>
                </a:solidFill>
                <a:latin typeface="Proxima Nova"/>
                <a:ea typeface="Proxima Nova"/>
                <a:cs typeface="Proxima Nova"/>
                <a:sym typeface="Proxima Nova"/>
              </a:defRPr>
            </a:lvl2pPr>
            <a:lvl3pPr marL="1143000" marR="0" lvl="2"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3pPr>
            <a:lvl4pPr marL="1600200" marR="0" lvl="3"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4pPr>
            <a:lvl5pPr marL="2057400" marR="0" lvl="4"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5pPr>
            <a:lvl6pPr marL="2514600" marR="0" lvl="5"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6pPr>
            <a:lvl7pPr marL="2971800" marR="0" lvl="6"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7pPr>
            <a:lvl8pPr marL="3429000" marR="0" lvl="7"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8pPr>
            <a:lvl9pPr marL="3886200" marR="0" lvl="8"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theme" Target="../theme/theme4.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826650" y="1360218"/>
            <a:ext cx="7490700" cy="3062100"/>
          </a:xfrm>
          <a:prstGeom prst="rect">
            <a:avLst/>
          </a:prstGeom>
          <a:noFill/>
          <a:ln>
            <a:noFill/>
          </a:ln>
        </p:spPr>
        <p:txBody>
          <a:bodyPr lIns="91425" tIns="91425" rIns="91425" bIns="91425" anchor="t" anchorCtr="0"/>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latin typeface="Proxima Nova"/>
                <a:ea typeface="Proxima Nova"/>
                <a:cs typeface="Proxima Nova"/>
                <a:sym typeface="Proxima Nova"/>
              </a:rPr>
              <a:t>‹#›</a:t>
            </a:fld>
            <a:endParaRPr lang="en" sz="800">
              <a:latin typeface="Proxima Nova"/>
              <a:ea typeface="Proxima Nova"/>
              <a:cs typeface="Proxima Nova"/>
              <a:sym typeface="Proxima Nova"/>
            </a:endParaRPr>
          </a:p>
        </p:txBody>
      </p:sp>
      <p:sp>
        <p:nvSpPr>
          <p:cNvPr id="54" name="Shape 54"/>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5" name="Shape 55"/>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pic>
        <p:nvPicPr>
          <p:cNvPr id="7" name="Google Shape;106;p10">
            <a:extLst>
              <a:ext uri="{FF2B5EF4-FFF2-40B4-BE49-F238E27FC236}">
                <a16:creationId xmlns:a16="http://schemas.microsoft.com/office/drawing/2014/main" id="{E057E7A1-54A0-4038-B193-3848C4CB4E9F}"/>
              </a:ext>
            </a:extLst>
          </p:cNvPr>
          <p:cNvPicPr preferRelativeResize="0"/>
          <p:nvPr userDrawn="1"/>
        </p:nvPicPr>
        <p:blipFill rotWithShape="1">
          <a:blip r:embed="rId25">
            <a:alphaModFix/>
          </a:blip>
          <a:srcRect t="327" b="317"/>
          <a:stretch/>
        </p:blipFill>
        <p:spPr>
          <a:xfrm>
            <a:off x="7995375" y="4816683"/>
            <a:ext cx="975850" cy="2281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700" r:id="rId17"/>
    <p:sldLayoutId id="2147483701" r:id="rId18"/>
    <p:sldLayoutId id="2147483702" r:id="rId19"/>
    <p:sldLayoutId id="2147483703" r:id="rId20"/>
    <p:sldLayoutId id="2147483704" r:id="rId21"/>
    <p:sldLayoutId id="2147483705" r:id="rId22"/>
    <p:sldLayoutId id="2147483706"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4"/>
        <p:cNvGrpSpPr/>
        <p:nvPr/>
      </p:nvGrpSpPr>
      <p:grpSpPr>
        <a:xfrm>
          <a:off x="0" y="0"/>
          <a:ext cx="0" cy="0"/>
          <a:chOff x="0" y="0"/>
          <a:chExt cx="0" cy="0"/>
        </a:xfrm>
      </p:grpSpPr>
      <p:pic>
        <p:nvPicPr>
          <p:cNvPr id="3" name="Google Shape;106;p10">
            <a:extLst>
              <a:ext uri="{FF2B5EF4-FFF2-40B4-BE49-F238E27FC236}">
                <a16:creationId xmlns:a16="http://schemas.microsoft.com/office/drawing/2014/main" id="{20FA0BCE-872D-4025-A42C-B68F2A601FB3}"/>
              </a:ext>
            </a:extLst>
          </p:cNvPr>
          <p:cNvPicPr preferRelativeResize="0"/>
          <p:nvPr userDrawn="1"/>
        </p:nvPicPr>
        <p:blipFill rotWithShape="1">
          <a:blip r:embed="rId6">
            <a:alphaModFix/>
          </a:blip>
          <a:srcRect t="327" b="317"/>
          <a:stretch/>
        </p:blipFill>
        <p:spPr>
          <a:xfrm>
            <a:off x="1326168" y="1627657"/>
            <a:ext cx="1535311" cy="5605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6"/>
        <p:cNvGrpSpPr/>
        <p:nvPr/>
      </p:nvGrpSpPr>
      <p:grpSpPr>
        <a:xfrm>
          <a:off x="0" y="0"/>
          <a:ext cx="0" cy="0"/>
          <a:chOff x="0" y="0"/>
          <a:chExt cx="0" cy="0"/>
        </a:xfrm>
      </p:grpSpPr>
      <p:sp>
        <p:nvSpPr>
          <p:cNvPr id="217" name="Shape 217"/>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pic>
        <p:nvPicPr>
          <p:cNvPr id="219" name="Shape 219" descr="Red Hat Logo.png"/>
          <p:cNvPicPr preferRelativeResize="0"/>
          <p:nvPr/>
        </p:nvPicPr>
        <p:blipFill rotWithShape="1">
          <a:blip r:embed="rId3">
            <a:alphaModFix/>
          </a:blip>
          <a:srcRect/>
          <a:stretch/>
        </p:blipFill>
        <p:spPr>
          <a:xfrm>
            <a:off x="8382000" y="4781550"/>
            <a:ext cx="572400" cy="228600"/>
          </a:xfrm>
          <a:prstGeom prst="rect">
            <a:avLst/>
          </a:prstGeom>
          <a:noFill/>
          <a:ln>
            <a:noFill/>
          </a:ln>
        </p:spPr>
      </p:pic>
      <p:sp>
        <p:nvSpPr>
          <p:cNvPr id="220" name="Shape 220"/>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35.png"/><Relationship Id="rId12"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4.png"/><Relationship Id="rId11" Type="http://schemas.openxmlformats.org/officeDocument/2006/relationships/image" Target="../media/image19.png"/><Relationship Id="rId5" Type="http://schemas.openxmlformats.org/officeDocument/2006/relationships/image" Target="../media/image33.png"/><Relationship Id="rId15" Type="http://schemas.openxmlformats.org/officeDocument/2006/relationships/image" Target="../media/image22.png"/><Relationship Id="rId10" Type="http://schemas.openxmlformats.org/officeDocument/2006/relationships/image" Target="../media/image1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43.png"/><Relationship Id="rId4" Type="http://schemas.openxmlformats.org/officeDocument/2006/relationships/image" Target="../media/image42.jp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6.png"/><Relationship Id="rId3" Type="http://schemas.openxmlformats.org/officeDocument/2006/relationships/image" Target="../media/image17.png"/><Relationship Id="rId7" Type="http://schemas.openxmlformats.org/officeDocument/2006/relationships/image" Target="../media/image37.png"/><Relationship Id="rId12"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35.png"/><Relationship Id="rId11" Type="http://schemas.openxmlformats.org/officeDocument/2006/relationships/image" Target="../media/image45.png"/><Relationship Id="rId5" Type="http://schemas.openxmlformats.org/officeDocument/2006/relationships/image" Target="../media/image34.png"/><Relationship Id="rId15" Type="http://schemas.openxmlformats.org/officeDocument/2006/relationships/image" Target="../media/image22.png"/><Relationship Id="rId10" Type="http://schemas.openxmlformats.org/officeDocument/2006/relationships/image" Target="../media/image21.png"/><Relationship Id="rId4" Type="http://schemas.openxmlformats.org/officeDocument/2006/relationships/image" Target="../media/image33.png"/><Relationship Id="rId9" Type="http://schemas.openxmlformats.org/officeDocument/2006/relationships/image" Target="../media/image19.png"/><Relationship Id="rId1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9.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4.png"/><Relationship Id="rId9" Type="http://schemas.openxmlformats.org/officeDocument/2006/relationships/image" Target="../media/image59.png"/></Relationships>
</file>

<file path=ppt/slides/_rels/slide3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9.xml"/><Relationship Id="rId6" Type="http://schemas.openxmlformats.org/officeDocument/2006/relationships/image" Target="../media/image52.png"/><Relationship Id="rId11" Type="http://schemas.openxmlformats.org/officeDocument/2006/relationships/image" Target="../media/image61.png"/><Relationship Id="rId5" Type="http://schemas.openxmlformats.org/officeDocument/2006/relationships/image" Target="../media/image51.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9.xml"/><Relationship Id="rId6" Type="http://schemas.openxmlformats.org/officeDocument/2006/relationships/image" Target="../media/image52.png"/><Relationship Id="rId11" Type="http://schemas.openxmlformats.org/officeDocument/2006/relationships/image" Target="../media/image61.png"/><Relationship Id="rId5" Type="http://schemas.openxmlformats.org/officeDocument/2006/relationships/image" Target="../media/image51.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8.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36.xml"/><Relationship Id="rId16" Type="http://schemas.openxmlformats.org/officeDocument/2006/relationships/image" Target="../media/image66.png"/><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54.png"/><Relationship Id="rId5" Type="http://schemas.openxmlformats.org/officeDocument/2006/relationships/image" Target="../media/image52.png"/><Relationship Id="rId15" Type="http://schemas.openxmlformats.org/officeDocument/2006/relationships/image" Target="../media/image65.png"/><Relationship Id="rId10" Type="http://schemas.openxmlformats.org/officeDocument/2006/relationships/image" Target="../media/image61.png"/><Relationship Id="rId4" Type="http://schemas.openxmlformats.org/officeDocument/2006/relationships/image" Target="../media/image51.png"/><Relationship Id="rId9" Type="http://schemas.openxmlformats.org/officeDocument/2006/relationships/image" Target="../media/image60.png"/><Relationship Id="rId14" Type="http://schemas.openxmlformats.org/officeDocument/2006/relationships/image" Target="../media/image64.png"/></Relationships>
</file>

<file path=ppt/slides/_rels/slide4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9.png"/><Relationship Id="rId18" Type="http://schemas.openxmlformats.org/officeDocument/2006/relationships/image" Target="../media/image62.png"/><Relationship Id="rId3" Type="http://schemas.openxmlformats.org/officeDocument/2006/relationships/image" Target="../media/image53.png"/><Relationship Id="rId21" Type="http://schemas.openxmlformats.org/officeDocument/2006/relationships/image" Target="../media/image67.png"/><Relationship Id="rId7" Type="http://schemas.openxmlformats.org/officeDocument/2006/relationships/image" Target="../media/image58.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notesSlide" Target="../notesSlides/notesSlide37.xml"/><Relationship Id="rId16" Type="http://schemas.openxmlformats.org/officeDocument/2006/relationships/image" Target="../media/image72.png"/><Relationship Id="rId20" Type="http://schemas.openxmlformats.org/officeDocument/2006/relationships/image" Target="../media/image66.png"/><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54.png"/><Relationship Id="rId5" Type="http://schemas.openxmlformats.org/officeDocument/2006/relationships/image" Target="../media/image52.png"/><Relationship Id="rId15" Type="http://schemas.openxmlformats.org/officeDocument/2006/relationships/image" Target="../media/image71.png"/><Relationship Id="rId10" Type="http://schemas.openxmlformats.org/officeDocument/2006/relationships/image" Target="../media/image61.png"/><Relationship Id="rId19" Type="http://schemas.openxmlformats.org/officeDocument/2006/relationships/image" Target="../media/image65.png"/><Relationship Id="rId4" Type="http://schemas.openxmlformats.org/officeDocument/2006/relationships/image" Target="../media/image51.png"/><Relationship Id="rId9" Type="http://schemas.openxmlformats.org/officeDocument/2006/relationships/image" Target="../media/image60.png"/><Relationship Id="rId14" Type="http://schemas.openxmlformats.org/officeDocument/2006/relationships/image" Target="../media/image70.png"/></Relationships>
</file>

<file path=ppt/slides/_rels/slide4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74.png"/><Relationship Id="rId18" Type="http://schemas.openxmlformats.org/officeDocument/2006/relationships/image" Target="../media/image66.png"/><Relationship Id="rId3" Type="http://schemas.openxmlformats.org/officeDocument/2006/relationships/image" Target="../media/image53.png"/><Relationship Id="rId7" Type="http://schemas.openxmlformats.org/officeDocument/2006/relationships/image" Target="../media/image58.png"/><Relationship Id="rId12" Type="http://schemas.openxmlformats.org/officeDocument/2006/relationships/image" Target="../media/image71.png"/><Relationship Id="rId17" Type="http://schemas.openxmlformats.org/officeDocument/2006/relationships/image" Target="../media/image65.png"/><Relationship Id="rId2" Type="http://schemas.openxmlformats.org/officeDocument/2006/relationships/notesSlide" Target="../notesSlides/notesSlide38.xml"/><Relationship Id="rId16" Type="http://schemas.openxmlformats.org/officeDocument/2006/relationships/image" Target="../media/image62.png"/><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54.png"/><Relationship Id="rId5" Type="http://schemas.openxmlformats.org/officeDocument/2006/relationships/image" Target="../media/image52.png"/><Relationship Id="rId15" Type="http://schemas.openxmlformats.org/officeDocument/2006/relationships/image" Target="../media/image73.png"/><Relationship Id="rId10" Type="http://schemas.openxmlformats.org/officeDocument/2006/relationships/image" Target="../media/image61.png"/><Relationship Id="rId19" Type="http://schemas.openxmlformats.org/officeDocument/2006/relationships/image" Target="../media/image67.png"/><Relationship Id="rId4" Type="http://schemas.openxmlformats.org/officeDocument/2006/relationships/image" Target="../media/image51.png"/><Relationship Id="rId9" Type="http://schemas.openxmlformats.org/officeDocument/2006/relationships/image" Target="../media/image60.png"/><Relationship Id="rId14" Type="http://schemas.openxmlformats.org/officeDocument/2006/relationships/image" Target="../media/image72.png"/></Relationships>
</file>

<file path=ppt/slides/_rels/slide4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4.png"/><Relationship Id="rId18" Type="http://schemas.openxmlformats.org/officeDocument/2006/relationships/image" Target="../media/image66.png"/><Relationship Id="rId3" Type="http://schemas.openxmlformats.org/officeDocument/2006/relationships/image" Target="../media/image53.png"/><Relationship Id="rId21" Type="http://schemas.openxmlformats.org/officeDocument/2006/relationships/image" Target="../media/image64.png"/><Relationship Id="rId7" Type="http://schemas.openxmlformats.org/officeDocument/2006/relationships/image" Target="../media/image58.png"/><Relationship Id="rId12" Type="http://schemas.openxmlformats.org/officeDocument/2006/relationships/image" Target="../media/image74.png"/><Relationship Id="rId17" Type="http://schemas.openxmlformats.org/officeDocument/2006/relationships/image" Target="../media/image65.png"/><Relationship Id="rId2" Type="http://schemas.openxmlformats.org/officeDocument/2006/relationships/notesSlide" Target="../notesSlides/notesSlide39.xml"/><Relationship Id="rId16" Type="http://schemas.openxmlformats.org/officeDocument/2006/relationships/image" Target="../media/image62.png"/><Relationship Id="rId20" Type="http://schemas.openxmlformats.org/officeDocument/2006/relationships/image" Target="../media/image75.png"/><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71.png"/><Relationship Id="rId5" Type="http://schemas.openxmlformats.org/officeDocument/2006/relationships/image" Target="../media/image52.png"/><Relationship Id="rId15" Type="http://schemas.openxmlformats.org/officeDocument/2006/relationships/image" Target="../media/image73.png"/><Relationship Id="rId10" Type="http://schemas.openxmlformats.org/officeDocument/2006/relationships/image" Target="../media/image61.png"/><Relationship Id="rId19" Type="http://schemas.openxmlformats.org/officeDocument/2006/relationships/image" Target="../media/image67.png"/><Relationship Id="rId4" Type="http://schemas.openxmlformats.org/officeDocument/2006/relationships/image" Target="../media/image51.png"/><Relationship Id="rId9" Type="http://schemas.openxmlformats.org/officeDocument/2006/relationships/image" Target="../media/image60.png"/><Relationship Id="rId14" Type="http://schemas.openxmlformats.org/officeDocument/2006/relationships/image" Target="../media/image72.png"/><Relationship Id="rId22" Type="http://schemas.openxmlformats.org/officeDocument/2006/relationships/image" Target="../media/image63.png"/></Relationships>
</file>

<file path=ppt/slides/_rels/slide4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4.png"/><Relationship Id="rId18" Type="http://schemas.openxmlformats.org/officeDocument/2006/relationships/image" Target="../media/image66.png"/><Relationship Id="rId3" Type="http://schemas.openxmlformats.org/officeDocument/2006/relationships/image" Target="../media/image53.png"/><Relationship Id="rId21" Type="http://schemas.openxmlformats.org/officeDocument/2006/relationships/image" Target="../media/image63.png"/><Relationship Id="rId7" Type="http://schemas.openxmlformats.org/officeDocument/2006/relationships/image" Target="../media/image58.png"/><Relationship Id="rId12" Type="http://schemas.openxmlformats.org/officeDocument/2006/relationships/image" Target="../media/image74.png"/><Relationship Id="rId17" Type="http://schemas.openxmlformats.org/officeDocument/2006/relationships/image" Target="../media/image65.png"/><Relationship Id="rId2" Type="http://schemas.openxmlformats.org/officeDocument/2006/relationships/notesSlide" Target="../notesSlides/notesSlide40.xml"/><Relationship Id="rId16" Type="http://schemas.openxmlformats.org/officeDocument/2006/relationships/image" Target="../media/image62.png"/><Relationship Id="rId20" Type="http://schemas.openxmlformats.org/officeDocument/2006/relationships/image" Target="../media/image64.png"/><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71.png"/><Relationship Id="rId5" Type="http://schemas.openxmlformats.org/officeDocument/2006/relationships/image" Target="../media/image52.png"/><Relationship Id="rId15" Type="http://schemas.openxmlformats.org/officeDocument/2006/relationships/image" Target="../media/image73.png"/><Relationship Id="rId10" Type="http://schemas.openxmlformats.org/officeDocument/2006/relationships/image" Target="../media/image61.png"/><Relationship Id="rId19" Type="http://schemas.openxmlformats.org/officeDocument/2006/relationships/image" Target="../media/image67.png"/><Relationship Id="rId4" Type="http://schemas.openxmlformats.org/officeDocument/2006/relationships/image" Target="../media/image51.png"/><Relationship Id="rId9" Type="http://schemas.openxmlformats.org/officeDocument/2006/relationships/image" Target="../media/image60.png"/><Relationship Id="rId14" Type="http://schemas.openxmlformats.org/officeDocument/2006/relationships/image" Target="../media/image72.png"/></Relationships>
</file>

<file path=ppt/slides/_rels/slide4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2.png"/><Relationship Id="rId18" Type="http://schemas.openxmlformats.org/officeDocument/2006/relationships/image" Target="../media/image65.png"/><Relationship Id="rId3" Type="http://schemas.openxmlformats.org/officeDocument/2006/relationships/image" Target="../media/image53.png"/><Relationship Id="rId21" Type="http://schemas.openxmlformats.org/officeDocument/2006/relationships/image" Target="../media/image64.png"/><Relationship Id="rId7" Type="http://schemas.openxmlformats.org/officeDocument/2006/relationships/image" Target="../media/image57.png"/><Relationship Id="rId12" Type="http://schemas.openxmlformats.org/officeDocument/2006/relationships/image" Target="../media/image51.png"/><Relationship Id="rId17" Type="http://schemas.openxmlformats.org/officeDocument/2006/relationships/image" Target="../media/image62.png"/><Relationship Id="rId2" Type="http://schemas.openxmlformats.org/officeDocument/2006/relationships/notesSlide" Target="../notesSlides/notesSlide41.xml"/><Relationship Id="rId16" Type="http://schemas.openxmlformats.org/officeDocument/2006/relationships/image" Target="../media/image73.png"/><Relationship Id="rId20" Type="http://schemas.openxmlformats.org/officeDocument/2006/relationships/image" Target="../media/image67.png"/><Relationship Id="rId1" Type="http://schemas.openxmlformats.org/officeDocument/2006/relationships/slideLayout" Target="../slideLayouts/slideLayout29.xml"/><Relationship Id="rId6" Type="http://schemas.openxmlformats.org/officeDocument/2006/relationships/image" Target="../media/image61.png"/><Relationship Id="rId11" Type="http://schemas.openxmlformats.org/officeDocument/2006/relationships/image" Target="../media/image60.png"/><Relationship Id="rId5" Type="http://schemas.openxmlformats.org/officeDocument/2006/relationships/image" Target="../media/image76.png"/><Relationship Id="rId15" Type="http://schemas.openxmlformats.org/officeDocument/2006/relationships/image" Target="../media/image72.png"/><Relationship Id="rId10" Type="http://schemas.openxmlformats.org/officeDocument/2006/relationships/image" Target="../media/image74.png"/><Relationship Id="rId19" Type="http://schemas.openxmlformats.org/officeDocument/2006/relationships/image" Target="../media/image66.png"/><Relationship Id="rId4" Type="http://schemas.openxmlformats.org/officeDocument/2006/relationships/image" Target="../media/image71.png"/><Relationship Id="rId9" Type="http://schemas.openxmlformats.org/officeDocument/2006/relationships/image" Target="../media/image58.png"/><Relationship Id="rId14" Type="http://schemas.openxmlformats.org/officeDocument/2006/relationships/image" Target="../media/image54.png"/><Relationship Id="rId22" Type="http://schemas.openxmlformats.org/officeDocument/2006/relationships/image" Target="../media/image63.png"/></Relationships>
</file>

<file path=ppt/slides/_rels/slide4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1.png"/><Relationship Id="rId18" Type="http://schemas.openxmlformats.org/officeDocument/2006/relationships/image" Target="../media/image62.png"/><Relationship Id="rId3" Type="http://schemas.openxmlformats.org/officeDocument/2006/relationships/image" Target="../media/image53.png"/><Relationship Id="rId21" Type="http://schemas.openxmlformats.org/officeDocument/2006/relationships/image" Target="../media/image67.png"/><Relationship Id="rId7" Type="http://schemas.openxmlformats.org/officeDocument/2006/relationships/image" Target="../media/image77.png"/><Relationship Id="rId12" Type="http://schemas.openxmlformats.org/officeDocument/2006/relationships/image" Target="../media/image60.png"/><Relationship Id="rId17" Type="http://schemas.openxmlformats.org/officeDocument/2006/relationships/image" Target="../media/image73.png"/><Relationship Id="rId2" Type="http://schemas.openxmlformats.org/officeDocument/2006/relationships/notesSlide" Target="../notesSlides/notesSlide42.xml"/><Relationship Id="rId16" Type="http://schemas.openxmlformats.org/officeDocument/2006/relationships/image" Target="../media/image72.png"/><Relationship Id="rId20" Type="http://schemas.openxmlformats.org/officeDocument/2006/relationships/image" Target="../media/image66.png"/><Relationship Id="rId1" Type="http://schemas.openxmlformats.org/officeDocument/2006/relationships/slideLayout" Target="../slideLayouts/slideLayout29.xml"/><Relationship Id="rId6" Type="http://schemas.openxmlformats.org/officeDocument/2006/relationships/image" Target="../media/image61.png"/><Relationship Id="rId11" Type="http://schemas.openxmlformats.org/officeDocument/2006/relationships/image" Target="../media/image74.png"/><Relationship Id="rId5" Type="http://schemas.openxmlformats.org/officeDocument/2006/relationships/image" Target="../media/image76.png"/><Relationship Id="rId15" Type="http://schemas.openxmlformats.org/officeDocument/2006/relationships/image" Target="../media/image54.png"/><Relationship Id="rId23"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5.png"/><Relationship Id="rId4" Type="http://schemas.openxmlformats.org/officeDocument/2006/relationships/image" Target="../media/image71.png"/><Relationship Id="rId9" Type="http://schemas.openxmlformats.org/officeDocument/2006/relationships/image" Target="../media/image59.png"/><Relationship Id="rId14" Type="http://schemas.openxmlformats.org/officeDocument/2006/relationships/image" Target="../media/image52.png"/><Relationship Id="rId22" Type="http://schemas.openxmlformats.org/officeDocument/2006/relationships/image" Target="../media/image64.png"/></Relationships>
</file>

<file path=ppt/slides/_rels/slide47.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59.png"/><Relationship Id="rId18" Type="http://schemas.openxmlformats.org/officeDocument/2006/relationships/image" Target="../media/image52.png"/><Relationship Id="rId26" Type="http://schemas.openxmlformats.org/officeDocument/2006/relationships/image" Target="../media/image64.png"/><Relationship Id="rId3" Type="http://schemas.openxmlformats.org/officeDocument/2006/relationships/image" Target="../media/image53.png"/><Relationship Id="rId21"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57.png"/><Relationship Id="rId17" Type="http://schemas.openxmlformats.org/officeDocument/2006/relationships/image" Target="../media/image51.png"/><Relationship Id="rId25" Type="http://schemas.openxmlformats.org/officeDocument/2006/relationships/image" Target="../media/image67.png"/><Relationship Id="rId2" Type="http://schemas.openxmlformats.org/officeDocument/2006/relationships/notesSlide" Target="../notesSlides/notesSlide43.xml"/><Relationship Id="rId16" Type="http://schemas.openxmlformats.org/officeDocument/2006/relationships/image" Target="../media/image60.png"/><Relationship Id="rId20" Type="http://schemas.openxmlformats.org/officeDocument/2006/relationships/image" Target="../media/image72.png"/><Relationship Id="rId1" Type="http://schemas.openxmlformats.org/officeDocument/2006/relationships/slideLayout" Target="../slideLayouts/slideLayout29.xml"/><Relationship Id="rId6" Type="http://schemas.openxmlformats.org/officeDocument/2006/relationships/image" Target="../media/image61.png"/><Relationship Id="rId11" Type="http://schemas.openxmlformats.org/officeDocument/2006/relationships/image" Target="../media/image81.png"/><Relationship Id="rId24" Type="http://schemas.openxmlformats.org/officeDocument/2006/relationships/image" Target="../media/image66.png"/><Relationship Id="rId5" Type="http://schemas.openxmlformats.org/officeDocument/2006/relationships/image" Target="../media/image76.png"/><Relationship Id="rId15" Type="http://schemas.openxmlformats.org/officeDocument/2006/relationships/image" Target="../media/image74.png"/><Relationship Id="rId23" Type="http://schemas.openxmlformats.org/officeDocument/2006/relationships/image" Target="../media/image65.png"/><Relationship Id="rId10" Type="http://schemas.openxmlformats.org/officeDocument/2006/relationships/image" Target="../media/image80.png"/><Relationship Id="rId19" Type="http://schemas.openxmlformats.org/officeDocument/2006/relationships/image" Target="../media/image54.png"/><Relationship Id="rId4" Type="http://schemas.openxmlformats.org/officeDocument/2006/relationships/image" Target="../media/image71.png"/><Relationship Id="rId9" Type="http://schemas.openxmlformats.org/officeDocument/2006/relationships/image" Target="../media/image79.png"/><Relationship Id="rId14" Type="http://schemas.openxmlformats.org/officeDocument/2006/relationships/image" Target="../media/image58.png"/><Relationship Id="rId22" Type="http://schemas.openxmlformats.org/officeDocument/2006/relationships/image" Target="../media/image62.png"/><Relationship Id="rId27"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86.png"/><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14.xml"/><Relationship Id="rId5" Type="http://schemas.openxmlformats.org/officeDocument/2006/relationships/image" Target="../media/image90.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image" Target="../media/image92.png"/><Relationship Id="rId21" Type="http://schemas.openxmlformats.org/officeDocument/2006/relationships/image" Target="../media/image110.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notesSlide" Target="../notesSlides/notesSlide52.xml"/><Relationship Id="rId16" Type="http://schemas.openxmlformats.org/officeDocument/2006/relationships/image" Target="../media/image105.png"/><Relationship Id="rId20" Type="http://schemas.openxmlformats.org/officeDocument/2006/relationships/image" Target="../media/image109.png"/><Relationship Id="rId1" Type="http://schemas.openxmlformats.org/officeDocument/2006/relationships/slideLayout" Target="../slideLayouts/slideLayout3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23" Type="http://schemas.openxmlformats.org/officeDocument/2006/relationships/image" Target="../media/image112.png"/><Relationship Id="rId10" Type="http://schemas.openxmlformats.org/officeDocument/2006/relationships/image" Target="../media/image99.png"/><Relationship Id="rId19" Type="http://schemas.openxmlformats.org/officeDocument/2006/relationships/image" Target="../media/image108.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 Id="rId22"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4.xml"/><Relationship Id="rId1" Type="http://schemas.openxmlformats.org/officeDocument/2006/relationships/slideLayout" Target="../slideLayouts/slideLayout33.xml"/><Relationship Id="rId5" Type="http://schemas.openxmlformats.org/officeDocument/2006/relationships/image" Target="../media/image114.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34.xml"/><Relationship Id="rId4" Type="http://schemas.openxmlformats.org/officeDocument/2006/relationships/image" Target="../media/image116.png"/></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hyperlink" Target="https://master.kpmg-d532.open.redhat.com/" TargetMode="External"/><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821825" y="2062455"/>
            <a:ext cx="5943600" cy="685800"/>
          </a:xfrm>
          <a:prstGeom prst="rect">
            <a:avLst/>
          </a:prstGeom>
        </p:spPr>
        <p:txBody>
          <a:bodyPr lIns="91425" tIns="91425" rIns="91425" bIns="91425" anchor="b" anchorCtr="0">
            <a:noAutofit/>
          </a:bodyPr>
          <a:lstStyle/>
          <a:p>
            <a:pPr lvl="0">
              <a:spcBef>
                <a:spcPts val="0"/>
              </a:spcBef>
              <a:buClr>
                <a:schemeClr val="dk1"/>
              </a:buClr>
              <a:buSzPct val="45833"/>
              <a:buFont typeface="Arial"/>
              <a:buNone/>
            </a:pPr>
            <a:r>
              <a:rPr lang="en" dirty="0"/>
              <a:t>OPENSHIFT</a:t>
            </a:r>
          </a:p>
        </p:txBody>
      </p:sp>
      <p:sp>
        <p:nvSpPr>
          <p:cNvPr id="231" name="Shape 231"/>
          <p:cNvSpPr txBox="1">
            <a:spLocks noGrp="1"/>
          </p:cNvSpPr>
          <p:nvPr>
            <p:ph type="subTitle" idx="2"/>
          </p:nvPr>
        </p:nvSpPr>
        <p:spPr>
          <a:xfrm>
            <a:off x="1821825" y="2783598"/>
            <a:ext cx="4572000" cy="1562555"/>
          </a:xfrm>
          <a:prstGeom prst="rect">
            <a:avLst/>
          </a:prstGeom>
        </p:spPr>
        <p:txBody>
          <a:bodyPr lIns="91425" tIns="91425" rIns="91425" bIns="91425" anchor="t" anchorCtr="0">
            <a:noAutofit/>
          </a:bodyPr>
          <a:lstStyle/>
          <a:p>
            <a:pPr lvl="0" rtl="0">
              <a:spcBef>
                <a:spcPts val="0"/>
              </a:spcBef>
              <a:buNone/>
            </a:pPr>
            <a:r>
              <a:rPr lang="en-US" sz="1800" dirty="0"/>
              <a:t>Jim Garrett</a:t>
            </a:r>
          </a:p>
          <a:p>
            <a:pPr lvl="0" rtl="0">
              <a:spcBef>
                <a:spcPts val="0"/>
              </a:spcBef>
              <a:buNone/>
            </a:pPr>
            <a:r>
              <a:rPr lang="en-US" sz="1800" dirty="0"/>
              <a:t>Senior Solution Architect</a:t>
            </a:r>
          </a:p>
          <a:p>
            <a:pPr lvl="0" rtl="0">
              <a:spcBef>
                <a:spcPts val="0"/>
              </a:spcBef>
              <a:buNone/>
            </a:pPr>
            <a:r>
              <a:rPr lang="en-US" sz="1800" dirty="0"/>
              <a:t>jgarrett@redhat.com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10" name="Picture 9">
            <a:extLst>
              <a:ext uri="{FF2B5EF4-FFF2-40B4-BE49-F238E27FC236}">
                <a16:creationId xmlns:a16="http://schemas.microsoft.com/office/drawing/2014/main" id="{3EFDFF88-7188-4F59-B0B1-9843C409BC79}"/>
              </a:ext>
            </a:extLst>
          </p:cNvPr>
          <p:cNvPicPr>
            <a:picLocks noChangeAspect="1"/>
          </p:cNvPicPr>
          <p:nvPr/>
        </p:nvPicPr>
        <p:blipFill>
          <a:blip r:embed="rId3"/>
          <a:stretch>
            <a:fillRect/>
          </a:stretch>
        </p:blipFill>
        <p:spPr>
          <a:xfrm>
            <a:off x="0" y="485578"/>
            <a:ext cx="9143999" cy="4247166"/>
          </a:xfrm>
          <a:prstGeom prst="rect">
            <a:avLst/>
          </a:prstGeom>
        </p:spPr>
      </p:pic>
    </p:spTree>
    <p:extLst>
      <p:ext uri="{BB962C8B-B14F-4D97-AF65-F5344CB8AC3E}">
        <p14:creationId xmlns:p14="http://schemas.microsoft.com/office/powerpoint/2010/main" val="24054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7" name="Picture 6">
            <a:extLst>
              <a:ext uri="{FF2B5EF4-FFF2-40B4-BE49-F238E27FC236}">
                <a16:creationId xmlns:a16="http://schemas.microsoft.com/office/drawing/2014/main" id="{BD992B9C-C27D-4F70-94D9-D610D772413C}"/>
              </a:ext>
            </a:extLst>
          </p:cNvPr>
          <p:cNvPicPr>
            <a:picLocks noChangeAspect="1"/>
          </p:cNvPicPr>
          <p:nvPr/>
        </p:nvPicPr>
        <p:blipFill>
          <a:blip r:embed="rId3"/>
          <a:stretch>
            <a:fillRect/>
          </a:stretch>
        </p:blipFill>
        <p:spPr>
          <a:xfrm>
            <a:off x="0" y="471754"/>
            <a:ext cx="9144000" cy="4237487"/>
          </a:xfrm>
          <a:prstGeom prst="rect">
            <a:avLst/>
          </a:prstGeom>
        </p:spPr>
      </p:pic>
    </p:spTree>
    <p:extLst>
      <p:ext uri="{BB962C8B-B14F-4D97-AF65-F5344CB8AC3E}">
        <p14:creationId xmlns:p14="http://schemas.microsoft.com/office/powerpoint/2010/main" val="45753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3">
            <a:extLst>
              <a:ext uri="{FF2B5EF4-FFF2-40B4-BE49-F238E27FC236}">
                <a16:creationId xmlns:a16="http://schemas.microsoft.com/office/drawing/2014/main" id="{96469C34-A0F2-483D-82DA-9880EDB3A1FA}"/>
              </a:ext>
            </a:extLst>
          </p:cNvPr>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18" name="Picture 17">
            <a:extLst>
              <a:ext uri="{FF2B5EF4-FFF2-40B4-BE49-F238E27FC236}">
                <a16:creationId xmlns:a16="http://schemas.microsoft.com/office/drawing/2014/main" id="{CDA43016-A235-42BA-B99F-37C473519278}"/>
              </a:ext>
            </a:extLst>
          </p:cNvPr>
          <p:cNvPicPr>
            <a:picLocks noChangeAspect="1"/>
          </p:cNvPicPr>
          <p:nvPr/>
        </p:nvPicPr>
        <p:blipFill>
          <a:blip r:embed="rId3"/>
          <a:stretch>
            <a:fillRect/>
          </a:stretch>
        </p:blipFill>
        <p:spPr>
          <a:xfrm>
            <a:off x="0" y="485578"/>
            <a:ext cx="9151066" cy="4235012"/>
          </a:xfrm>
          <a:prstGeom prst="rect">
            <a:avLst/>
          </a:prstGeom>
        </p:spPr>
      </p:pic>
    </p:spTree>
    <p:extLst>
      <p:ext uri="{BB962C8B-B14F-4D97-AF65-F5344CB8AC3E}">
        <p14:creationId xmlns:p14="http://schemas.microsoft.com/office/powerpoint/2010/main" val="254130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3">
            <a:extLst>
              <a:ext uri="{FF2B5EF4-FFF2-40B4-BE49-F238E27FC236}">
                <a16:creationId xmlns:a16="http://schemas.microsoft.com/office/drawing/2014/main" id="{AD0C696D-77A2-4D93-9EBA-659110316DAF}"/>
              </a:ext>
            </a:extLst>
          </p:cNvPr>
          <p:cNvSpPr txBox="1">
            <a:spLocks noGrp="1"/>
          </p:cNvSpPr>
          <p:nvPr>
            <p:ph type="title"/>
          </p:nvPr>
        </p:nvSpPr>
        <p:spPr>
          <a:xfrm>
            <a:off x="685800" y="56756"/>
            <a:ext cx="7772400" cy="895481"/>
          </a:xfrm>
          <a:prstGeom prst="rect">
            <a:avLst/>
          </a:prstGeom>
        </p:spPr>
        <p:txBody>
          <a:bodyPr lIns="91425" tIns="91425" rIns="91425" bIns="91425" anchor="b" anchorCtr="0">
            <a:noAutofit/>
          </a:bodyPr>
          <a:lstStyle/>
          <a:p>
            <a:pPr lvl="0" algn="ctr" rtl="0">
              <a:spcBef>
                <a:spcPts val="0"/>
              </a:spcBef>
              <a:buNone/>
            </a:pPr>
            <a:r>
              <a:rPr lang="en-US" dirty="0"/>
              <a:t>Historical Development</a:t>
            </a:r>
            <a:br>
              <a:rPr lang="en-US" dirty="0"/>
            </a:br>
            <a:r>
              <a:rPr lang="en-US" dirty="0"/>
              <a:t>Challenges</a:t>
            </a:r>
            <a:endParaRPr lang="en" dirty="0"/>
          </a:p>
        </p:txBody>
      </p:sp>
      <p:pic>
        <p:nvPicPr>
          <p:cNvPr id="5" name="Picture 4">
            <a:extLst>
              <a:ext uri="{FF2B5EF4-FFF2-40B4-BE49-F238E27FC236}">
                <a16:creationId xmlns:a16="http://schemas.microsoft.com/office/drawing/2014/main" id="{2E979829-AE8A-4F0C-83F3-89B0C7B2DF57}"/>
              </a:ext>
            </a:extLst>
          </p:cNvPr>
          <p:cNvPicPr>
            <a:picLocks noChangeAspect="1"/>
          </p:cNvPicPr>
          <p:nvPr/>
        </p:nvPicPr>
        <p:blipFill>
          <a:blip r:embed="rId2"/>
          <a:stretch>
            <a:fillRect/>
          </a:stretch>
        </p:blipFill>
        <p:spPr>
          <a:xfrm>
            <a:off x="685800" y="952237"/>
            <a:ext cx="2444587" cy="1015300"/>
          </a:xfrm>
          <a:prstGeom prst="rect">
            <a:avLst/>
          </a:prstGeom>
        </p:spPr>
      </p:pic>
      <p:pic>
        <p:nvPicPr>
          <p:cNvPr id="8" name="Picture 7">
            <a:extLst>
              <a:ext uri="{FF2B5EF4-FFF2-40B4-BE49-F238E27FC236}">
                <a16:creationId xmlns:a16="http://schemas.microsoft.com/office/drawing/2014/main" id="{3BF5594D-5D0D-47BE-BAD1-FD60C2A845B1}"/>
              </a:ext>
            </a:extLst>
          </p:cNvPr>
          <p:cNvPicPr>
            <a:picLocks noChangeAspect="1"/>
          </p:cNvPicPr>
          <p:nvPr/>
        </p:nvPicPr>
        <p:blipFill>
          <a:blip r:embed="rId3"/>
          <a:stretch>
            <a:fillRect/>
          </a:stretch>
        </p:blipFill>
        <p:spPr>
          <a:xfrm>
            <a:off x="1074420" y="935237"/>
            <a:ext cx="3920490" cy="3017639"/>
          </a:xfrm>
          <a:prstGeom prst="rect">
            <a:avLst/>
          </a:prstGeom>
        </p:spPr>
      </p:pic>
      <p:pic>
        <p:nvPicPr>
          <p:cNvPr id="10" name="Picture 9">
            <a:extLst>
              <a:ext uri="{FF2B5EF4-FFF2-40B4-BE49-F238E27FC236}">
                <a16:creationId xmlns:a16="http://schemas.microsoft.com/office/drawing/2014/main" id="{A7EBA160-0450-44B0-B918-C27BFE68610A}"/>
              </a:ext>
            </a:extLst>
          </p:cNvPr>
          <p:cNvPicPr>
            <a:picLocks noChangeAspect="1"/>
          </p:cNvPicPr>
          <p:nvPr/>
        </p:nvPicPr>
        <p:blipFill>
          <a:blip r:embed="rId4"/>
          <a:stretch>
            <a:fillRect/>
          </a:stretch>
        </p:blipFill>
        <p:spPr>
          <a:xfrm>
            <a:off x="6627823" y="3092202"/>
            <a:ext cx="2364543" cy="1578332"/>
          </a:xfrm>
          <a:prstGeom prst="rect">
            <a:avLst/>
          </a:prstGeom>
        </p:spPr>
      </p:pic>
      <p:pic>
        <p:nvPicPr>
          <p:cNvPr id="11" name="Picture 10">
            <a:extLst>
              <a:ext uri="{FF2B5EF4-FFF2-40B4-BE49-F238E27FC236}">
                <a16:creationId xmlns:a16="http://schemas.microsoft.com/office/drawing/2014/main" id="{25FDFA16-27EE-4D92-9076-90CD9F924B22}"/>
              </a:ext>
            </a:extLst>
          </p:cNvPr>
          <p:cNvPicPr>
            <a:picLocks noChangeAspect="1"/>
          </p:cNvPicPr>
          <p:nvPr/>
        </p:nvPicPr>
        <p:blipFill>
          <a:blip r:embed="rId4"/>
          <a:stretch>
            <a:fillRect/>
          </a:stretch>
        </p:blipFill>
        <p:spPr>
          <a:xfrm>
            <a:off x="6452300" y="952237"/>
            <a:ext cx="2364543" cy="1578332"/>
          </a:xfrm>
          <a:prstGeom prst="rect">
            <a:avLst/>
          </a:prstGeom>
        </p:spPr>
      </p:pic>
      <p:pic>
        <p:nvPicPr>
          <p:cNvPr id="12" name="Picture 11">
            <a:extLst>
              <a:ext uri="{FF2B5EF4-FFF2-40B4-BE49-F238E27FC236}">
                <a16:creationId xmlns:a16="http://schemas.microsoft.com/office/drawing/2014/main" id="{943E9FFE-AF27-4DE0-894C-5A4C9A95ADC5}"/>
              </a:ext>
            </a:extLst>
          </p:cNvPr>
          <p:cNvPicPr>
            <a:picLocks noChangeAspect="1"/>
          </p:cNvPicPr>
          <p:nvPr/>
        </p:nvPicPr>
        <p:blipFill>
          <a:blip r:embed="rId4"/>
          <a:stretch>
            <a:fillRect/>
          </a:stretch>
        </p:blipFill>
        <p:spPr>
          <a:xfrm>
            <a:off x="5270028" y="1901380"/>
            <a:ext cx="2364543" cy="1578332"/>
          </a:xfrm>
          <a:prstGeom prst="rect">
            <a:avLst/>
          </a:prstGeom>
        </p:spPr>
      </p:pic>
      <p:sp>
        <p:nvSpPr>
          <p:cNvPr id="13" name="TextBox 12">
            <a:extLst>
              <a:ext uri="{FF2B5EF4-FFF2-40B4-BE49-F238E27FC236}">
                <a16:creationId xmlns:a16="http://schemas.microsoft.com/office/drawing/2014/main" id="{81B4B9C5-BA4B-4299-8D3C-FDA681F78EC0}"/>
              </a:ext>
            </a:extLst>
          </p:cNvPr>
          <p:cNvSpPr txBox="1"/>
          <p:nvPr/>
        </p:nvSpPr>
        <p:spPr>
          <a:xfrm>
            <a:off x="1284110" y="3883486"/>
            <a:ext cx="3464464" cy="400110"/>
          </a:xfrm>
          <a:prstGeom prst="rect">
            <a:avLst/>
          </a:prstGeom>
          <a:noFill/>
        </p:spPr>
        <p:txBody>
          <a:bodyPr wrap="square" rtlCol="0">
            <a:spAutoFit/>
          </a:bodyPr>
          <a:lstStyle/>
          <a:p>
            <a:r>
              <a:rPr lang="en-US" sz="2000" dirty="0"/>
              <a:t>How do you Synchronize???</a:t>
            </a:r>
          </a:p>
        </p:txBody>
      </p:sp>
    </p:spTree>
    <p:extLst>
      <p:ext uri="{BB962C8B-B14F-4D97-AF65-F5344CB8AC3E}">
        <p14:creationId xmlns:p14="http://schemas.microsoft.com/office/powerpoint/2010/main" val="138010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245" name="Shape 245"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246" name="Shape 246"/>
          <p:cNvSpPr txBox="1"/>
          <p:nvPr/>
        </p:nvSpPr>
        <p:spPr>
          <a:xfrm>
            <a:off x="5253788" y="4250766"/>
            <a:ext cx="2479843"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247" name="Shape 247" descr="ops-3.png"/>
          <p:cNvPicPr preferRelativeResize="0"/>
          <p:nvPr/>
        </p:nvPicPr>
        <p:blipFill>
          <a:blip r:embed="rId4">
            <a:alphaModFix/>
          </a:blip>
          <a:stretch>
            <a:fillRect/>
          </a:stretch>
        </p:blipFill>
        <p:spPr>
          <a:xfrm>
            <a:off x="6718662" y="2611198"/>
            <a:ext cx="890262" cy="1440248"/>
          </a:xfrm>
          <a:prstGeom prst="rect">
            <a:avLst/>
          </a:prstGeom>
          <a:noFill/>
          <a:ln>
            <a:noFill/>
          </a:ln>
        </p:spPr>
      </p:pic>
      <p:pic>
        <p:nvPicPr>
          <p:cNvPr id="248" name="Shape 248" descr="ops-2.png"/>
          <p:cNvPicPr preferRelativeResize="0"/>
          <p:nvPr/>
        </p:nvPicPr>
        <p:blipFill>
          <a:blip r:embed="rId5">
            <a:alphaModFix/>
          </a:blip>
          <a:stretch>
            <a:fillRect/>
          </a:stretch>
        </p:blipFill>
        <p:spPr>
          <a:xfrm>
            <a:off x="5515402" y="2611198"/>
            <a:ext cx="890262" cy="1440248"/>
          </a:xfrm>
          <a:prstGeom prst="rect">
            <a:avLst/>
          </a:prstGeom>
          <a:noFill/>
          <a:ln>
            <a:noFill/>
          </a:ln>
        </p:spPr>
      </p:pic>
      <p:pic>
        <p:nvPicPr>
          <p:cNvPr id="249" name="Shape 249" descr="ops-1.png"/>
          <p:cNvPicPr preferRelativeResize="0"/>
          <p:nvPr/>
        </p:nvPicPr>
        <p:blipFill>
          <a:blip r:embed="rId6">
            <a:alphaModFix/>
          </a:blip>
          <a:stretch>
            <a:fillRect/>
          </a:stretch>
        </p:blipFill>
        <p:spPr>
          <a:xfrm>
            <a:off x="6117032" y="2772501"/>
            <a:ext cx="890262" cy="1440248"/>
          </a:xfrm>
          <a:prstGeom prst="rect">
            <a:avLst/>
          </a:prstGeom>
          <a:noFill/>
          <a:ln>
            <a:noFill/>
          </a:ln>
        </p:spPr>
      </p:pic>
      <p:grpSp>
        <p:nvGrpSpPr>
          <p:cNvPr id="250" name="Shape 250"/>
          <p:cNvGrpSpPr/>
          <p:nvPr/>
        </p:nvGrpSpPr>
        <p:grpSpPr>
          <a:xfrm>
            <a:off x="5529205" y="1502854"/>
            <a:ext cx="2066015" cy="1178945"/>
            <a:chOff x="896900" y="1185025"/>
            <a:chExt cx="2283900" cy="1303278"/>
          </a:xfrm>
        </p:grpSpPr>
        <p:sp>
          <p:nvSpPr>
            <p:cNvPr id="251" name="Shape 25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54" name="Shape 254" descr="Icon_RH_Misc_ControlPanel-Management_RGB_Shiny.png"/>
          <p:cNvPicPr preferRelativeResize="0"/>
          <p:nvPr/>
        </p:nvPicPr>
        <p:blipFill>
          <a:blip r:embed="rId7">
            <a:alphaModFix/>
          </a:blip>
          <a:stretch>
            <a:fillRect/>
          </a:stretch>
        </p:blipFill>
        <p:spPr>
          <a:xfrm>
            <a:off x="5700064" y="1699658"/>
            <a:ext cx="413801" cy="472192"/>
          </a:xfrm>
          <a:prstGeom prst="rect">
            <a:avLst/>
          </a:prstGeom>
          <a:noFill/>
          <a:ln>
            <a:noFill/>
          </a:ln>
        </p:spPr>
      </p:pic>
      <p:pic>
        <p:nvPicPr>
          <p:cNvPr id="255" name="Shape 255" descr="Icon_RH_Object_BankSafe-Security_RGB_Shiny.png"/>
          <p:cNvPicPr preferRelativeResize="0"/>
          <p:nvPr/>
        </p:nvPicPr>
        <p:blipFill>
          <a:blip r:embed="rId8">
            <a:alphaModFix/>
          </a:blip>
          <a:stretch>
            <a:fillRect/>
          </a:stretch>
        </p:blipFill>
        <p:spPr>
          <a:xfrm>
            <a:off x="7013051" y="1680470"/>
            <a:ext cx="425481" cy="510568"/>
          </a:xfrm>
          <a:prstGeom prst="rect">
            <a:avLst/>
          </a:prstGeom>
          <a:noFill/>
          <a:ln>
            <a:noFill/>
          </a:ln>
        </p:spPr>
      </p:pic>
      <p:pic>
        <p:nvPicPr>
          <p:cNvPr id="256" name="Shape 256" descr="Icon_RH_Misc_LowerCost-$_RGB_Shiny.png"/>
          <p:cNvPicPr preferRelativeResize="0"/>
          <p:nvPr/>
        </p:nvPicPr>
        <p:blipFill>
          <a:blip r:embed="rId9">
            <a:alphaModFix/>
          </a:blip>
          <a:stretch>
            <a:fillRect/>
          </a:stretch>
        </p:blipFill>
        <p:spPr>
          <a:xfrm>
            <a:off x="6418443" y="1636250"/>
            <a:ext cx="290030" cy="599009"/>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10">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11">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12">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13">
            <a:alphaModFix/>
          </a:blip>
          <a:stretch>
            <a:fillRect/>
          </a:stretch>
        </p:blipFill>
        <p:spPr>
          <a:xfrm>
            <a:off x="2980033" y="1682083"/>
            <a:ext cx="514975" cy="544016"/>
          </a:xfrm>
          <a:prstGeom prst="rect">
            <a:avLst/>
          </a:prstGeom>
          <a:noFill/>
          <a:ln>
            <a:noFill/>
          </a:ln>
        </p:spPr>
      </p:pic>
      <p:pic>
        <p:nvPicPr>
          <p:cNvPr id="266" name="Shape 266"/>
          <p:cNvPicPr preferRelativeResize="0"/>
          <p:nvPr/>
        </p:nvPicPr>
        <p:blipFill>
          <a:blip r:embed="rId14">
            <a:alphaModFix/>
          </a:blip>
          <a:stretch>
            <a:fillRect/>
          </a:stretch>
        </p:blipFill>
        <p:spPr>
          <a:xfrm>
            <a:off x="4171158" y="2539582"/>
            <a:ext cx="890275" cy="979317"/>
          </a:xfrm>
          <a:prstGeom prst="rect">
            <a:avLst/>
          </a:prstGeom>
          <a:noFill/>
          <a:ln>
            <a:noFill/>
          </a:ln>
        </p:spPr>
      </p:pic>
      <p:pic>
        <p:nvPicPr>
          <p:cNvPr id="267" name="Shape 267"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extLst>
      <p:ext uri="{BB962C8B-B14F-4D97-AF65-F5344CB8AC3E}">
        <p14:creationId xmlns:p14="http://schemas.microsoft.com/office/powerpoint/2010/main" val="335921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336792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Problem</a:t>
            </a:r>
          </a:p>
        </p:txBody>
      </p:sp>
      <p:sp>
        <p:nvSpPr>
          <p:cNvPr id="237" name="Shape 237"/>
          <p:cNvSpPr txBox="1"/>
          <p:nvPr/>
        </p:nvSpPr>
        <p:spPr>
          <a:xfrm>
            <a:off x="18288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Applications require complicated installation and integration every time they are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Lots of Friction</a:t>
            </a:r>
          </a:p>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Leads to poor quality of delivered se</a:t>
            </a:r>
            <a:r>
              <a:rPr lang="en-US" sz="2000" dirty="0" err="1">
                <a:solidFill>
                  <a:srgbClr val="000000"/>
                </a:solidFill>
                <a:latin typeface="Proxima Nova"/>
                <a:ea typeface="Proxima Nova"/>
                <a:cs typeface="Proxima Nova"/>
                <a:sym typeface="Proxima Nova"/>
              </a:rPr>
              <a:t>rvice</a:t>
            </a:r>
            <a:endParaRPr lang="en-US" sz="20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Larger Deployments</a:t>
            </a:r>
          </a:p>
          <a:p>
            <a:pPr marL="285750" indent="-28575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Avoid pain by deploying less often</a:t>
            </a:r>
          </a:p>
        </p:txBody>
      </p:sp>
      <p:pic>
        <p:nvPicPr>
          <p:cNvPr id="238" name="Shape 238" descr="packaging.png"/>
          <p:cNvPicPr preferRelativeResize="0"/>
          <p:nvPr/>
        </p:nvPicPr>
        <p:blipFill rotWithShape="1">
          <a:blip r:embed="rId3">
            <a:alphaModFix/>
          </a:blip>
          <a:srcRect l="-10081" t="-51010" r="-10081" b="-51010"/>
          <a:stretch/>
        </p:blipFill>
        <p:spPr>
          <a:xfrm>
            <a:off x="4548375" y="709325"/>
            <a:ext cx="3746400" cy="3746400"/>
          </a:xfrm>
          <a:prstGeom prst="ellipse">
            <a:avLst/>
          </a:prstGeom>
          <a:noFill/>
          <a:ln>
            <a:noFill/>
          </a:ln>
        </p:spPr>
      </p:pic>
    </p:spTree>
    <p:extLst>
      <p:ext uri="{BB962C8B-B14F-4D97-AF65-F5344CB8AC3E}">
        <p14:creationId xmlns:p14="http://schemas.microsoft.com/office/powerpoint/2010/main" val="5629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D69D2D-371E-442B-9571-1B21947EF21A}"/>
              </a:ext>
            </a:extLst>
          </p:cNvPr>
          <p:cNvSpPr>
            <a:spLocks noGrp="1"/>
          </p:cNvSpPr>
          <p:nvPr>
            <p:ph type="body" idx="1"/>
          </p:nvPr>
        </p:nvSpPr>
        <p:spPr>
          <a:xfrm>
            <a:off x="826700" y="484089"/>
            <a:ext cx="7490700" cy="4410635"/>
          </a:xfrm>
        </p:spPr>
        <p:txBody>
          <a:bodyPr/>
          <a:lstStyle/>
          <a:p>
            <a:pPr marL="342900" indent="-342900">
              <a:buFont typeface="+mj-lt"/>
              <a:buAutoNum type="arabicPeriod"/>
            </a:pPr>
            <a:r>
              <a:rPr lang="en-US" sz="2400" dirty="0"/>
              <a:t>IT WORKS ON MY MACHINE!!!</a:t>
            </a:r>
          </a:p>
          <a:p>
            <a:pPr marL="342900" indent="-342900">
              <a:buFont typeface="+mj-lt"/>
              <a:buAutoNum type="arabicPeriod"/>
            </a:pPr>
            <a:r>
              <a:rPr lang="en-US" sz="2400" dirty="0"/>
              <a:t>Where were you when the program blew up?</a:t>
            </a:r>
          </a:p>
          <a:p>
            <a:pPr marL="342900" indent="-342900">
              <a:buFont typeface="+mj-lt"/>
              <a:buAutoNum type="arabicPeriod"/>
            </a:pPr>
            <a:r>
              <a:rPr lang="en-US" sz="2400" dirty="0"/>
              <a:t>Why do you want to do it that way?</a:t>
            </a:r>
          </a:p>
          <a:p>
            <a:pPr marL="342900" indent="-342900">
              <a:buFont typeface="+mj-lt"/>
              <a:buAutoNum type="arabicPeriod"/>
            </a:pPr>
            <a:r>
              <a:rPr lang="en-US" sz="2400" dirty="0"/>
              <a:t>You can’t use that version on your system!</a:t>
            </a:r>
          </a:p>
          <a:p>
            <a:pPr marL="342900" indent="-342900">
              <a:buFont typeface="+mj-lt"/>
              <a:buAutoNum type="arabicPeriod"/>
            </a:pPr>
            <a:r>
              <a:rPr lang="en-US" sz="2400" dirty="0"/>
              <a:t>Somebody must have changed my code!</a:t>
            </a:r>
          </a:p>
          <a:p>
            <a:pPr marL="342900" indent="-342900">
              <a:buFont typeface="+mj-lt"/>
              <a:buAutoNum type="arabicPeriod"/>
            </a:pPr>
            <a:r>
              <a:rPr lang="en-US" sz="2400" dirty="0"/>
              <a:t>It works but it hasn’t been tested.</a:t>
            </a:r>
          </a:p>
          <a:p>
            <a:pPr marL="342900" indent="-342900">
              <a:buFont typeface="+mj-lt"/>
              <a:buAutoNum type="arabicPeriod"/>
            </a:pPr>
            <a:r>
              <a:rPr lang="en-US" sz="2400" dirty="0"/>
              <a:t>I can’t test everything!</a:t>
            </a:r>
          </a:p>
          <a:p>
            <a:pPr marL="342900" indent="-342900">
              <a:buFont typeface="+mj-lt"/>
              <a:buAutoNum type="arabicPeriod"/>
            </a:pPr>
            <a:r>
              <a:rPr lang="en-US" sz="2400" dirty="0"/>
              <a:t>You must have the wrong version!!!</a:t>
            </a:r>
          </a:p>
          <a:p>
            <a:pPr marL="342900" indent="-342900">
              <a:buFont typeface="+mj-lt"/>
              <a:buAutoNum type="arabicPeriod"/>
            </a:pPr>
            <a:r>
              <a:rPr lang="en-US" sz="2400" dirty="0"/>
              <a:t>It’s never done that before!</a:t>
            </a:r>
          </a:p>
          <a:p>
            <a:pPr marL="342900" indent="-342900">
              <a:buFont typeface="+mj-lt"/>
              <a:buAutoNum type="arabicPeriod"/>
            </a:pPr>
            <a:r>
              <a:rPr lang="en-US" sz="2400" dirty="0"/>
              <a:t>That’s weird!</a:t>
            </a:r>
          </a:p>
        </p:txBody>
      </p:sp>
      <p:sp>
        <p:nvSpPr>
          <p:cNvPr id="3" name="Title 2">
            <a:extLst>
              <a:ext uri="{FF2B5EF4-FFF2-40B4-BE49-F238E27FC236}">
                <a16:creationId xmlns:a16="http://schemas.microsoft.com/office/drawing/2014/main" id="{192A05A9-7C8E-48BC-A996-869E25F449ED}"/>
              </a:ext>
            </a:extLst>
          </p:cNvPr>
          <p:cNvSpPr>
            <a:spLocks noGrp="1"/>
          </p:cNvSpPr>
          <p:nvPr>
            <p:ph type="title"/>
          </p:nvPr>
        </p:nvSpPr>
        <p:spPr>
          <a:xfrm>
            <a:off x="826650" y="0"/>
            <a:ext cx="7490700" cy="618565"/>
          </a:xfrm>
        </p:spPr>
        <p:txBody>
          <a:bodyPr/>
          <a:lstStyle/>
          <a:p>
            <a:r>
              <a:rPr lang="en-US" dirty="0"/>
              <a:t>Top 10 Replies by Programmers</a:t>
            </a:r>
          </a:p>
        </p:txBody>
      </p:sp>
    </p:spTree>
    <p:extLst>
      <p:ext uri="{BB962C8B-B14F-4D97-AF65-F5344CB8AC3E}">
        <p14:creationId xmlns:p14="http://schemas.microsoft.com/office/powerpoint/2010/main" val="14957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anim calcmode="lin" valueType="num">
                                      <p:cBhvr additive="base">
                                        <p:cTn id="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anim calcmode="lin" valueType="num">
                                      <p:cBhvr additive="base">
                                        <p:cTn id="1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 calcmode="lin" valueType="num">
                                      <p:cBhvr additive="base">
                                        <p:cTn id="1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anim calcmode="lin" valueType="num">
                                      <p:cBhvr additive="base">
                                        <p:cTn id="4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additive="base">
                                        <p:cTn id="4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1" end="1"/>
                                            </p:txEl>
                                          </p:spTgt>
                                        </p:tgtEl>
                                        <p:attrNameLst>
                                          <p:attrName>style.visibility</p:attrName>
                                        </p:attrNameLst>
                                      </p:cBhvr>
                                      <p:to>
                                        <p:strVal val="visible"/>
                                      </p:to>
                                    </p:set>
                                    <p:anim calcmode="lin" valueType="num">
                                      <p:cBhvr additive="base">
                                        <p:cTn id="55"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anim calcmode="lin" valueType="num">
                                      <p:cBhvr additive="base">
                                        <p:cTn id="6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rtl="0">
              <a:spcBef>
                <a:spcPts val="0"/>
              </a:spcBef>
              <a:buNone/>
            </a:pPr>
            <a:r>
              <a:rPr lang="en" dirty="0"/>
              <a:t>DEVOPS - </a:t>
            </a:r>
            <a:r>
              <a:rPr lang="en-US" dirty="0"/>
              <a:t>Setting</a:t>
            </a:r>
            <a:endParaRPr lang="en" dirty="0"/>
          </a:p>
        </p:txBody>
      </p:sp>
      <p:sp>
        <p:nvSpPr>
          <p:cNvPr id="273" name="Shape 273"/>
          <p:cNvSpPr/>
          <p:nvPr/>
        </p:nvSpPr>
        <p:spPr>
          <a:xfrm>
            <a:off x="9656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Everything as code</a:t>
            </a:r>
          </a:p>
        </p:txBody>
      </p:sp>
      <p:sp>
        <p:nvSpPr>
          <p:cNvPr id="274" name="Shape 274"/>
          <p:cNvSpPr/>
          <p:nvPr/>
        </p:nvSpPr>
        <p:spPr>
          <a:xfrm>
            <a:off x="9656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Automate everything</a:t>
            </a:r>
          </a:p>
        </p:txBody>
      </p:sp>
      <p:sp>
        <p:nvSpPr>
          <p:cNvPr id="275" name="Shape 275"/>
          <p:cNvSpPr/>
          <p:nvPr/>
        </p:nvSpPr>
        <p:spPr>
          <a:xfrm>
            <a:off x="9656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Application is always “releaseable”</a:t>
            </a:r>
          </a:p>
        </p:txBody>
      </p:sp>
      <p:sp>
        <p:nvSpPr>
          <p:cNvPr id="276" name="Shape 276"/>
          <p:cNvSpPr/>
          <p:nvPr/>
        </p:nvSpPr>
        <p:spPr>
          <a:xfrm>
            <a:off x="9656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Continuous Integration/Delivery</a:t>
            </a:r>
          </a:p>
        </p:txBody>
      </p:sp>
      <p:sp>
        <p:nvSpPr>
          <p:cNvPr id="277" name="Shape 277"/>
          <p:cNvSpPr/>
          <p:nvPr/>
        </p:nvSpPr>
        <p:spPr>
          <a:xfrm>
            <a:off x="46232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Application monitoring</a:t>
            </a:r>
          </a:p>
        </p:txBody>
      </p:sp>
      <p:sp>
        <p:nvSpPr>
          <p:cNvPr id="278" name="Shape 278"/>
          <p:cNvSpPr/>
          <p:nvPr/>
        </p:nvSpPr>
        <p:spPr>
          <a:xfrm>
            <a:off x="46232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Rapid feedback</a:t>
            </a:r>
          </a:p>
        </p:txBody>
      </p:sp>
      <p:sp>
        <p:nvSpPr>
          <p:cNvPr id="279" name="Shape 279"/>
          <p:cNvSpPr/>
          <p:nvPr/>
        </p:nvSpPr>
        <p:spPr>
          <a:xfrm>
            <a:off x="46232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Delivery pipeline</a:t>
            </a:r>
          </a:p>
        </p:txBody>
      </p:sp>
      <p:sp>
        <p:nvSpPr>
          <p:cNvPr id="280" name="Shape 280"/>
          <p:cNvSpPr/>
          <p:nvPr/>
        </p:nvSpPr>
        <p:spPr>
          <a:xfrm>
            <a:off x="46232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Rebuild vs. Repair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D42B5-A412-43FA-8DA7-C156D7D62099}"/>
              </a:ext>
            </a:extLst>
          </p:cNvPr>
          <p:cNvPicPr>
            <a:picLocks noChangeAspect="1"/>
          </p:cNvPicPr>
          <p:nvPr/>
        </p:nvPicPr>
        <p:blipFill>
          <a:blip r:embed="rId2"/>
          <a:stretch>
            <a:fillRect/>
          </a:stretch>
        </p:blipFill>
        <p:spPr>
          <a:xfrm>
            <a:off x="115059" y="251460"/>
            <a:ext cx="8913881" cy="4193857"/>
          </a:xfrm>
          <a:prstGeom prst="rect">
            <a:avLst/>
          </a:prstGeom>
        </p:spPr>
      </p:pic>
    </p:spTree>
    <p:extLst>
      <p:ext uri="{BB962C8B-B14F-4D97-AF65-F5344CB8AC3E}">
        <p14:creationId xmlns:p14="http://schemas.microsoft.com/office/powerpoint/2010/main" val="2784937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1207650" y="6245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a:t>
            </a:r>
            <a:r>
              <a:rPr lang="en" sz="2800" dirty="0">
                <a:latin typeface="Proxima Nova"/>
                <a:ea typeface="Proxima Nova"/>
                <a:cs typeface="Proxima Nova"/>
                <a:sym typeface="Proxima Nova"/>
              </a:rPr>
              <a:t>Solution</a:t>
            </a:r>
          </a:p>
        </p:txBody>
      </p:sp>
      <p:sp>
        <p:nvSpPr>
          <p:cNvPr id="286" name="Shape 286"/>
          <p:cNvSpPr txBox="1"/>
          <p:nvPr/>
        </p:nvSpPr>
        <p:spPr>
          <a:xfrm>
            <a:off x="243840" y="896450"/>
            <a:ext cx="5090160" cy="354982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800" b="1" dirty="0">
                <a:solidFill>
                  <a:srgbClr val="FF0000"/>
                </a:solidFill>
                <a:latin typeface="Proxima Nova"/>
                <a:ea typeface="Proxima Nova"/>
                <a:cs typeface="Proxima Nova"/>
                <a:sym typeface="Proxima Nova"/>
              </a:rPr>
              <a:t>Adopt a container strategy</a:t>
            </a:r>
            <a:endParaRPr lang="en" sz="2000" b="1" dirty="0">
              <a:solidFill>
                <a:srgbClr val="FF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Allow</a:t>
            </a:r>
            <a:r>
              <a:rPr lang="en-US" sz="2000" dirty="0">
                <a:latin typeface="Proxima Nova"/>
                <a:ea typeface="Proxima Nova"/>
                <a:cs typeface="Proxima Nova"/>
                <a:sym typeface="Proxima Nova"/>
              </a:rPr>
              <a:t>s</a:t>
            </a:r>
            <a:r>
              <a:rPr lang="en" sz="2000" dirty="0">
                <a:latin typeface="Proxima Nova"/>
                <a:ea typeface="Proxima Nova"/>
                <a:cs typeface="Proxima Nova"/>
                <a:sym typeface="Proxima Nova"/>
              </a:rPr>
              <a:t> applications to be easily shared and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Simplifies the automation that DevOps provides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Provide consistent environment for Developers and Operations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Write once – deploy anywhere</a:t>
            </a:r>
          </a:p>
        </p:txBody>
      </p:sp>
      <p:pic>
        <p:nvPicPr>
          <p:cNvPr id="287" name="Shape 287" descr="rht-container-build.png"/>
          <p:cNvPicPr preferRelativeResize="0"/>
          <p:nvPr/>
        </p:nvPicPr>
        <p:blipFill>
          <a:blip r:embed="rId3">
            <a:alphaModFix/>
          </a:blip>
          <a:stretch>
            <a:fillRect/>
          </a:stretch>
        </p:blipFill>
        <p:spPr>
          <a:xfrm>
            <a:off x="4681550" y="650510"/>
            <a:ext cx="3121425" cy="1597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Effect transition="in" filter="fade">
                                      <p:cBhvr>
                                        <p:cTn id="7" dur="500"/>
                                        <p:tgtEl>
                                          <p:spTgt spid="2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xEl>
                                              <p:pRg st="1" end="1"/>
                                            </p:txEl>
                                          </p:spTgt>
                                        </p:tgtEl>
                                        <p:attrNameLst>
                                          <p:attrName>style.visibility</p:attrName>
                                        </p:attrNameLst>
                                      </p:cBhvr>
                                      <p:to>
                                        <p:strVal val="visible"/>
                                      </p:to>
                                    </p:set>
                                    <p:animEffect transition="in" filter="fade">
                                      <p:cBhvr>
                                        <p:cTn id="12" dur="500"/>
                                        <p:tgtEl>
                                          <p:spTgt spid="2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xEl>
                                              <p:pRg st="2" end="2"/>
                                            </p:txEl>
                                          </p:spTgt>
                                        </p:tgtEl>
                                        <p:attrNameLst>
                                          <p:attrName>style.visibility</p:attrName>
                                        </p:attrNameLst>
                                      </p:cBhvr>
                                      <p:to>
                                        <p:strVal val="visible"/>
                                      </p:to>
                                    </p:set>
                                    <p:animEffect transition="in" filter="fade">
                                      <p:cBhvr>
                                        <p:cTn id="17" dur="500"/>
                                        <p:tgtEl>
                                          <p:spTgt spid="2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xEl>
                                              <p:pRg st="3" end="3"/>
                                            </p:txEl>
                                          </p:spTgt>
                                        </p:tgtEl>
                                        <p:attrNameLst>
                                          <p:attrName>style.visibility</p:attrName>
                                        </p:attrNameLst>
                                      </p:cBhvr>
                                      <p:to>
                                        <p:strVal val="visible"/>
                                      </p:to>
                                    </p:set>
                                    <p:animEffect transition="in" filter="fade">
                                      <p:cBhvr>
                                        <p:cTn id="22" dur="500"/>
                                        <p:tgtEl>
                                          <p:spTgt spid="2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6">
                                            <p:txEl>
                                              <p:pRg st="4" end="4"/>
                                            </p:txEl>
                                          </p:spTgt>
                                        </p:tgtEl>
                                        <p:attrNameLst>
                                          <p:attrName>style.visibility</p:attrName>
                                        </p:attrNameLst>
                                      </p:cBhvr>
                                      <p:to>
                                        <p:strVal val="visible"/>
                                      </p:to>
                                    </p:set>
                                    <p:animEffect transition="in" filter="fade">
                                      <p:cBhvr>
                                        <p:cTn id="27" dur="500"/>
                                        <p:tgtEl>
                                          <p:spTgt spid="2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59043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latin typeface="Proxima Nova"/>
                <a:ea typeface="Proxima Nova"/>
                <a:cs typeface="Proxima Nova"/>
                <a:sym typeface="Proxima Nova"/>
              </a:rPr>
              <a:t>Agenda</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560070" y="890000"/>
            <a:ext cx="8081010" cy="3693430"/>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2400" dirty="0"/>
              <a:t>Container Discussion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See how Red Hat OpenShift Container Platform makes it easy to build containers from source code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Deploy sample applications on Red Hat OpenShift Container Platform</a:t>
            </a:r>
          </a:p>
        </p:txBody>
      </p:sp>
    </p:spTree>
    <p:extLst>
      <p:ext uri="{BB962C8B-B14F-4D97-AF65-F5344CB8AC3E}">
        <p14:creationId xmlns:p14="http://schemas.microsoft.com/office/powerpoint/2010/main" val="403182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2" end="2"/>
                                            </p:txEl>
                                          </p:spTgt>
                                        </p:tgtEl>
                                        <p:attrNameLst>
                                          <p:attrName>style.visibility</p:attrName>
                                        </p:attrNameLst>
                                      </p:cBhvr>
                                      <p:to>
                                        <p:strVal val="visible"/>
                                      </p:to>
                                    </p:set>
                                    <p:animEffect transition="in" filter="fade">
                                      <p:cBhvr>
                                        <p:cTn id="12" dur="500"/>
                                        <p:tgtEl>
                                          <p:spTgt spid="23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4" end="4"/>
                                            </p:txEl>
                                          </p:spTgt>
                                        </p:tgtEl>
                                        <p:attrNameLst>
                                          <p:attrName>style.visibility</p:attrName>
                                        </p:attrNameLst>
                                      </p:cBhvr>
                                      <p:to>
                                        <p:strVal val="visible"/>
                                      </p:to>
                                    </p:set>
                                    <p:animEffect transition="in" filter="fade">
                                      <p:cBhvr>
                                        <p:cTn id="1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Shape 4"/>
          <p:cNvSpPr txBox="1"/>
          <p:nvPr/>
        </p:nvSpPr>
        <p:spPr>
          <a:xfrm>
            <a:off x="1497297" y="226418"/>
            <a:ext cx="5670000" cy="861525"/>
          </a:xfrm>
          <a:prstGeom prst="rect">
            <a:avLst/>
          </a:prstGeom>
          <a:noFill/>
          <a:ln>
            <a:noFill/>
          </a:ln>
        </p:spPr>
        <p:txBody>
          <a:bodyPr lIns="0" tIns="0" rIns="0" bIns="0" anchor="ctr"/>
          <a:lstStyle/>
          <a:p>
            <a:pPr algn="ctr"/>
            <a:r>
              <a:rPr lang="en-US" sz="2300" b="1" dirty="0">
                <a:latin typeface="Overpass"/>
              </a:rPr>
              <a:t>TRADITIONAL OS VS. CONTAINERS</a:t>
            </a:r>
            <a:endParaRPr dirty="0"/>
          </a:p>
        </p:txBody>
      </p:sp>
      <p:sp>
        <p:nvSpPr>
          <p:cNvPr id="5" name="TextShape 1"/>
          <p:cNvSpPr txBox="1"/>
          <p:nvPr/>
        </p:nvSpPr>
        <p:spPr>
          <a:xfrm>
            <a:off x="1888347" y="1407666"/>
            <a:ext cx="2327400" cy="2485576"/>
          </a:xfrm>
          <a:prstGeom prst="rect">
            <a:avLst/>
          </a:prstGeom>
          <a:solidFill>
            <a:srgbClr val="E6E6E6"/>
          </a:solidFill>
          <a:ln>
            <a:noFill/>
          </a:ln>
        </p:spPr>
        <p:txBody>
          <a:bodyPr lIns="0" tIns="0" rIns="0" bIns="0"/>
          <a:lstStyle/>
          <a:p>
            <a:r>
              <a:rPr lang="en-US" sz="1600" dirty="0">
                <a:latin typeface="Overpass"/>
              </a:rPr>
              <a:t>Traditional OS</a:t>
            </a:r>
            <a:endParaRPr dirty="0"/>
          </a:p>
        </p:txBody>
      </p:sp>
      <p:sp>
        <p:nvSpPr>
          <p:cNvPr id="9" name="CustomShape 5"/>
          <p:cNvSpPr/>
          <p:nvPr/>
        </p:nvSpPr>
        <p:spPr>
          <a:xfrm>
            <a:off x="2206497" y="3590168"/>
            <a:ext cx="1722150" cy="204300"/>
          </a:xfrm>
          <a:prstGeom prst="rect">
            <a:avLst/>
          </a:prstGeom>
          <a:solidFill>
            <a:srgbClr val="333333"/>
          </a:solidFill>
          <a:ln>
            <a:noFill/>
          </a:ln>
        </p:spPr>
        <p:style>
          <a:lnRef idx="0">
            <a:scrgbClr r="0" g="0" b="0"/>
          </a:lnRef>
          <a:fillRef idx="0">
            <a:scrgbClr r="0" g="0" b="0"/>
          </a:fillRef>
          <a:effectRef idx="0">
            <a:scrgbClr r="0" g="0" b="0"/>
          </a:effectRef>
          <a:fontRef idx="minor"/>
        </p:style>
        <p:txBody>
          <a:bodyPr wrap="none" lIns="56206" tIns="28103" rIns="56206" bIns="28103" anchor="ctr"/>
          <a:lstStyle/>
          <a:p>
            <a:pPr algn="ctr"/>
            <a:r>
              <a:rPr lang="en-US" sz="1000" dirty="0">
                <a:solidFill>
                  <a:srgbClr val="FFFFFF"/>
                </a:solidFill>
                <a:latin typeface="Overpass"/>
              </a:rPr>
              <a:t>INFRASTRUCTURE</a:t>
            </a:r>
            <a:endParaRPr dirty="0"/>
          </a:p>
        </p:txBody>
      </p:sp>
      <p:sp>
        <p:nvSpPr>
          <p:cNvPr id="10" name="CustomShape 6"/>
          <p:cNvSpPr/>
          <p:nvPr/>
        </p:nvSpPr>
        <p:spPr>
          <a:xfrm>
            <a:off x="2206497" y="3035991"/>
            <a:ext cx="1722150" cy="537300"/>
          </a:xfrm>
          <a:prstGeom prst="rect">
            <a:avLst/>
          </a:prstGeom>
          <a:solidFill>
            <a:srgbClr val="CC0000"/>
          </a:solidFill>
          <a:ln>
            <a:noFill/>
          </a:ln>
        </p:spPr>
        <p:style>
          <a:lnRef idx="0">
            <a:scrgbClr r="0" g="0" b="0"/>
          </a:lnRef>
          <a:fillRef idx="0">
            <a:scrgbClr r="0" g="0" b="0"/>
          </a:fillRef>
          <a:effectRef idx="0">
            <a:scrgbClr r="0" g="0" b="0"/>
          </a:effectRef>
          <a:fontRef idx="minor"/>
        </p:style>
        <p:txBody>
          <a:bodyPr wrap="none" lIns="56206" tIns="28103" rIns="56206" bIns="28103" anchor="b"/>
          <a:lstStyle/>
          <a:p>
            <a:pPr algn="ctr"/>
            <a:r>
              <a:rPr lang="en-US" sz="1000" dirty="0">
                <a:solidFill>
                  <a:srgbClr val="FFFFFF"/>
                </a:solidFill>
                <a:latin typeface="Overpass"/>
              </a:rPr>
              <a:t>HOST OS</a:t>
            </a:r>
            <a:endParaRPr dirty="0"/>
          </a:p>
        </p:txBody>
      </p:sp>
      <p:sp>
        <p:nvSpPr>
          <p:cNvPr id="16" name="CustomShape 12"/>
          <p:cNvSpPr/>
          <p:nvPr/>
        </p:nvSpPr>
        <p:spPr>
          <a:xfrm>
            <a:off x="2208311" y="3103941"/>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A</a:t>
            </a:r>
            <a:endParaRPr dirty="0"/>
          </a:p>
        </p:txBody>
      </p:sp>
      <p:sp>
        <p:nvSpPr>
          <p:cNvPr id="17" name="CustomShape 13"/>
          <p:cNvSpPr/>
          <p:nvPr/>
        </p:nvSpPr>
        <p:spPr>
          <a:xfrm>
            <a:off x="2629763" y="3109692"/>
            <a:ext cx="409949"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B</a:t>
            </a:r>
            <a:endParaRPr dirty="0"/>
          </a:p>
        </p:txBody>
      </p:sp>
      <p:sp>
        <p:nvSpPr>
          <p:cNvPr id="18" name="CustomShape 14"/>
          <p:cNvSpPr/>
          <p:nvPr/>
        </p:nvSpPr>
        <p:spPr>
          <a:xfrm>
            <a:off x="3062717" y="3103941"/>
            <a:ext cx="451644" cy="138491"/>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C</a:t>
            </a:r>
            <a:endParaRPr dirty="0"/>
          </a:p>
        </p:txBody>
      </p:sp>
      <p:sp>
        <p:nvSpPr>
          <p:cNvPr id="19" name="CustomShape 15"/>
          <p:cNvSpPr/>
          <p:nvPr/>
        </p:nvSpPr>
        <p:spPr>
          <a:xfrm>
            <a:off x="3536021" y="3109691"/>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D</a:t>
            </a:r>
            <a:endParaRPr dirty="0"/>
          </a:p>
        </p:txBody>
      </p:sp>
      <p:sp>
        <p:nvSpPr>
          <p:cNvPr id="22" name="CustomShape 18"/>
          <p:cNvSpPr/>
          <p:nvPr/>
        </p:nvSpPr>
        <p:spPr>
          <a:xfrm>
            <a:off x="2260496" y="2764866"/>
            <a:ext cx="393975" cy="231525"/>
          </a:xfrm>
          <a:prstGeom prst="rect">
            <a:avLst/>
          </a:prstGeom>
          <a:solidFill>
            <a:srgbClr val="B3B3B3"/>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latin typeface="Arial"/>
              </a:rPr>
              <a:t>APP A</a:t>
            </a:r>
            <a:endParaRPr dirty="0"/>
          </a:p>
        </p:txBody>
      </p:sp>
      <p:sp>
        <p:nvSpPr>
          <p:cNvPr id="23" name="CustomShape 19"/>
          <p:cNvSpPr/>
          <p:nvPr/>
        </p:nvSpPr>
        <p:spPr>
          <a:xfrm>
            <a:off x="2670447" y="2764866"/>
            <a:ext cx="394200" cy="231525"/>
          </a:xfrm>
          <a:prstGeom prst="rect">
            <a:avLst/>
          </a:prstGeom>
          <a:solidFill>
            <a:srgbClr val="B3B3B3"/>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latin typeface="Arial"/>
              </a:rPr>
              <a:t>APP B</a:t>
            </a:r>
            <a:endParaRPr dirty="0"/>
          </a:p>
        </p:txBody>
      </p:sp>
      <p:sp>
        <p:nvSpPr>
          <p:cNvPr id="6" name="TextShape 2"/>
          <p:cNvSpPr txBox="1"/>
          <p:nvPr/>
        </p:nvSpPr>
        <p:spPr>
          <a:xfrm>
            <a:off x="4332297" y="1407666"/>
            <a:ext cx="2327400" cy="2485576"/>
          </a:xfrm>
          <a:prstGeom prst="rect">
            <a:avLst/>
          </a:prstGeom>
          <a:solidFill>
            <a:srgbClr val="E6E6E6"/>
          </a:solidFill>
          <a:ln>
            <a:noFill/>
          </a:ln>
        </p:spPr>
        <p:txBody>
          <a:bodyPr lIns="0" tIns="0" rIns="0" bIns="0"/>
          <a:lstStyle/>
          <a:p>
            <a:r>
              <a:rPr lang="en-US" sz="1600">
                <a:latin typeface="Overpass"/>
              </a:rPr>
              <a:t>Containers</a:t>
            </a:r>
            <a:endParaRPr/>
          </a:p>
        </p:txBody>
      </p:sp>
      <p:sp>
        <p:nvSpPr>
          <p:cNvPr id="11" name="CustomShape 7"/>
          <p:cNvSpPr/>
          <p:nvPr/>
        </p:nvSpPr>
        <p:spPr>
          <a:xfrm>
            <a:off x="4591051" y="3590391"/>
            <a:ext cx="1860549" cy="204300"/>
          </a:xfrm>
          <a:prstGeom prst="rect">
            <a:avLst/>
          </a:prstGeom>
          <a:solidFill>
            <a:srgbClr val="333333"/>
          </a:solidFill>
          <a:ln>
            <a:noFill/>
          </a:ln>
        </p:spPr>
        <p:style>
          <a:lnRef idx="0">
            <a:scrgbClr r="0" g="0" b="0"/>
          </a:lnRef>
          <a:fillRef idx="0">
            <a:scrgbClr r="0" g="0" b="0"/>
          </a:fillRef>
          <a:effectRef idx="0">
            <a:scrgbClr r="0" g="0" b="0"/>
          </a:effectRef>
          <a:fontRef idx="minor"/>
        </p:style>
        <p:txBody>
          <a:bodyPr wrap="none" lIns="56206" tIns="28103" rIns="56206" bIns="28103" anchor="ctr"/>
          <a:lstStyle/>
          <a:p>
            <a:pPr algn="ctr"/>
            <a:r>
              <a:rPr lang="en-US" sz="1000" dirty="0">
                <a:solidFill>
                  <a:srgbClr val="FFFFFF"/>
                </a:solidFill>
                <a:latin typeface="Overpass"/>
              </a:rPr>
              <a:t>INFRASTRUCTURE</a:t>
            </a:r>
            <a:endParaRPr dirty="0"/>
          </a:p>
        </p:txBody>
      </p:sp>
      <p:sp>
        <p:nvSpPr>
          <p:cNvPr id="12" name="CustomShape 8"/>
          <p:cNvSpPr/>
          <p:nvPr/>
        </p:nvSpPr>
        <p:spPr>
          <a:xfrm>
            <a:off x="4591051" y="3369219"/>
            <a:ext cx="1860550" cy="204300"/>
          </a:xfrm>
          <a:prstGeom prst="rect">
            <a:avLst/>
          </a:prstGeom>
          <a:solidFill>
            <a:srgbClr val="CC0000"/>
          </a:solidFill>
          <a:ln>
            <a:noFill/>
          </a:ln>
        </p:spPr>
        <p:style>
          <a:lnRef idx="0">
            <a:scrgbClr r="0" g="0" b="0"/>
          </a:lnRef>
          <a:fillRef idx="0">
            <a:scrgbClr r="0" g="0" b="0"/>
          </a:fillRef>
          <a:effectRef idx="0">
            <a:scrgbClr r="0" g="0" b="0"/>
          </a:effectRef>
          <a:fontRef idx="minor"/>
        </p:style>
        <p:txBody>
          <a:bodyPr wrap="none" lIns="56206" tIns="28103" rIns="56206" bIns="28103" anchor="ctr"/>
          <a:lstStyle/>
          <a:p>
            <a:pPr algn="ctr"/>
            <a:r>
              <a:rPr lang="en-US" sz="1000" dirty="0">
                <a:solidFill>
                  <a:srgbClr val="FFFFFF"/>
                </a:solidFill>
                <a:latin typeface="Overpass"/>
              </a:rPr>
              <a:t>HOST OS</a:t>
            </a:r>
            <a:endParaRPr dirty="0"/>
          </a:p>
        </p:txBody>
      </p:sp>
      <p:sp>
        <p:nvSpPr>
          <p:cNvPr id="13" name="CustomShape 9"/>
          <p:cNvSpPr/>
          <p:nvPr/>
        </p:nvSpPr>
        <p:spPr>
          <a:xfrm>
            <a:off x="4591050" y="2644266"/>
            <a:ext cx="897525" cy="694125"/>
          </a:xfrm>
          <a:prstGeom prst="rect">
            <a:avLst/>
          </a:prstGeom>
          <a:solidFill>
            <a:srgbClr val="CC0000"/>
          </a:solidFill>
          <a:ln>
            <a:noFill/>
          </a:ln>
        </p:spPr>
        <p:style>
          <a:lnRef idx="0">
            <a:scrgbClr r="0" g="0" b="0"/>
          </a:lnRef>
          <a:fillRef idx="0">
            <a:scrgbClr r="0" g="0" b="0"/>
          </a:fillRef>
          <a:effectRef idx="0">
            <a:scrgbClr r="0" g="0" b="0"/>
          </a:effectRef>
          <a:fontRef idx="minor"/>
        </p:style>
        <p:txBody>
          <a:bodyPr wrap="none" lIns="56206" tIns="28103" rIns="56206" bIns="28103"/>
          <a:lstStyle/>
          <a:p>
            <a:pPr algn="ctr"/>
            <a:r>
              <a:rPr lang="en-US" sz="1000" b="1">
                <a:solidFill>
                  <a:srgbClr val="FFFFFF"/>
                </a:solidFill>
                <a:latin typeface="Arial"/>
              </a:rPr>
              <a:t>CONTAINER</a:t>
            </a:r>
            <a:endParaRPr/>
          </a:p>
        </p:txBody>
      </p:sp>
      <p:sp>
        <p:nvSpPr>
          <p:cNvPr id="14" name="CustomShape 10"/>
          <p:cNvSpPr/>
          <p:nvPr/>
        </p:nvSpPr>
        <p:spPr>
          <a:xfrm>
            <a:off x="5080039" y="3103941"/>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B</a:t>
            </a:r>
            <a:endParaRPr dirty="0"/>
          </a:p>
        </p:txBody>
      </p:sp>
      <p:sp>
        <p:nvSpPr>
          <p:cNvPr id="15" name="CustomShape 11"/>
          <p:cNvSpPr/>
          <p:nvPr/>
        </p:nvSpPr>
        <p:spPr>
          <a:xfrm>
            <a:off x="4834496" y="2855991"/>
            <a:ext cx="393975" cy="231300"/>
          </a:xfrm>
          <a:prstGeom prst="rect">
            <a:avLst/>
          </a:prstGeom>
          <a:solidFill>
            <a:srgbClr val="B3B3B3"/>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latin typeface="Arial"/>
              </a:rPr>
              <a:t>APP A</a:t>
            </a:r>
            <a:endParaRPr dirty="0"/>
          </a:p>
        </p:txBody>
      </p:sp>
      <p:sp>
        <p:nvSpPr>
          <p:cNvPr id="24" name="CustomShape 20"/>
          <p:cNvSpPr/>
          <p:nvPr/>
        </p:nvSpPr>
        <p:spPr>
          <a:xfrm>
            <a:off x="5557501" y="2644266"/>
            <a:ext cx="894099" cy="694125"/>
          </a:xfrm>
          <a:prstGeom prst="rect">
            <a:avLst/>
          </a:prstGeom>
          <a:solidFill>
            <a:srgbClr val="CC0000"/>
          </a:solidFill>
          <a:ln>
            <a:noFill/>
          </a:ln>
        </p:spPr>
        <p:style>
          <a:lnRef idx="0">
            <a:scrgbClr r="0" g="0" b="0"/>
          </a:lnRef>
          <a:fillRef idx="0">
            <a:scrgbClr r="0" g="0" b="0"/>
          </a:fillRef>
          <a:effectRef idx="0">
            <a:scrgbClr r="0" g="0" b="0"/>
          </a:effectRef>
          <a:fontRef idx="minor"/>
        </p:style>
        <p:txBody>
          <a:bodyPr wrap="none" lIns="56206" tIns="28103" rIns="56206" bIns="28103"/>
          <a:lstStyle/>
          <a:p>
            <a:pPr algn="ctr"/>
            <a:r>
              <a:rPr lang="en-US" sz="1000" b="1">
                <a:solidFill>
                  <a:srgbClr val="FFFFFF"/>
                </a:solidFill>
                <a:latin typeface="Arial"/>
              </a:rPr>
              <a:t>CONTAINER</a:t>
            </a:r>
            <a:endParaRPr/>
          </a:p>
        </p:txBody>
      </p:sp>
      <p:sp>
        <p:nvSpPr>
          <p:cNvPr id="25" name="CustomShape 21"/>
          <p:cNvSpPr/>
          <p:nvPr/>
        </p:nvSpPr>
        <p:spPr>
          <a:xfrm>
            <a:off x="6009146" y="3103941"/>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D</a:t>
            </a:r>
            <a:endParaRPr dirty="0"/>
          </a:p>
        </p:txBody>
      </p:sp>
      <p:sp>
        <p:nvSpPr>
          <p:cNvPr id="26" name="CustomShape 22"/>
          <p:cNvSpPr/>
          <p:nvPr/>
        </p:nvSpPr>
        <p:spPr>
          <a:xfrm>
            <a:off x="5818646" y="2855991"/>
            <a:ext cx="393975" cy="231300"/>
          </a:xfrm>
          <a:prstGeom prst="rect">
            <a:avLst/>
          </a:prstGeom>
          <a:solidFill>
            <a:srgbClr val="B3B3B3"/>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latin typeface="Arial"/>
              </a:rPr>
              <a:t>APP B</a:t>
            </a:r>
            <a:endParaRPr dirty="0"/>
          </a:p>
        </p:txBody>
      </p:sp>
      <p:sp>
        <p:nvSpPr>
          <p:cNvPr id="21" name="CustomShape 12"/>
          <p:cNvSpPr/>
          <p:nvPr/>
        </p:nvSpPr>
        <p:spPr>
          <a:xfrm>
            <a:off x="4655643" y="3106574"/>
            <a:ext cx="393975"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A</a:t>
            </a:r>
            <a:endParaRPr dirty="0"/>
          </a:p>
        </p:txBody>
      </p:sp>
      <p:sp>
        <p:nvSpPr>
          <p:cNvPr id="27" name="CustomShape 13"/>
          <p:cNvSpPr/>
          <p:nvPr/>
        </p:nvSpPr>
        <p:spPr>
          <a:xfrm>
            <a:off x="5576551" y="3110807"/>
            <a:ext cx="394200" cy="131625"/>
          </a:xfrm>
          <a:prstGeom prst="rect">
            <a:avLst/>
          </a:prstGeom>
          <a:solidFill>
            <a:srgbClr val="666666"/>
          </a:solidFill>
          <a:ln w="18360">
            <a:noFill/>
          </a:ln>
        </p:spPr>
        <p:style>
          <a:lnRef idx="0">
            <a:scrgbClr r="0" g="0" b="0"/>
          </a:lnRef>
          <a:fillRef idx="0">
            <a:scrgbClr r="0" g="0" b="0"/>
          </a:fillRef>
          <a:effectRef idx="0">
            <a:scrgbClr r="0" g="0" b="0"/>
          </a:effectRef>
          <a:fontRef idx="minor"/>
        </p:style>
        <p:txBody>
          <a:bodyPr wrap="none" lIns="61828" tIns="33723" rIns="61828" bIns="33723" anchor="ctr"/>
          <a:lstStyle/>
          <a:p>
            <a:pPr algn="ctr"/>
            <a:r>
              <a:rPr lang="en-US" sz="900" dirty="0">
                <a:solidFill>
                  <a:srgbClr val="FFFFFF"/>
                </a:solidFill>
                <a:latin typeface="Arial"/>
              </a:rPr>
              <a:t>LIBS C</a:t>
            </a:r>
            <a:endParaRPr dirty="0"/>
          </a:p>
        </p:txBody>
      </p:sp>
    </p:spTree>
    <p:extLst>
      <p:ext uri="{BB962C8B-B14F-4D97-AF65-F5344CB8AC3E}">
        <p14:creationId xmlns:p14="http://schemas.microsoft.com/office/powerpoint/2010/main" val="406486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6" grpId="0" animBg="1"/>
      <p:bldP spid="17" grpId="0" animBg="1"/>
      <p:bldP spid="18" grpId="0" animBg="1"/>
      <p:bldP spid="19" grpId="0" animBg="1"/>
      <p:bldP spid="22" grpId="0" animBg="1"/>
      <p:bldP spid="23" grpId="0" animBg="1"/>
      <p:bldP spid="11" grpId="0" animBg="1"/>
      <p:bldP spid="12" grpId="0" animBg="1"/>
      <p:bldP spid="13" grpId="0" animBg="1"/>
      <p:bldP spid="14" grpId="0" animBg="1"/>
      <p:bldP spid="15" grpId="0" animBg="1"/>
      <p:bldP spid="24" grpId="0" animBg="1"/>
      <p:bldP spid="25" grpId="0" animBg="1"/>
      <p:bldP spid="26" grpId="0" animBg="1"/>
      <p:bldP spid="21" grpId="0" animBg="1"/>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992B9C-C27D-4F70-94D9-D610D772413C}"/>
              </a:ext>
            </a:extLst>
          </p:cNvPr>
          <p:cNvPicPr>
            <a:picLocks noChangeAspect="1"/>
          </p:cNvPicPr>
          <p:nvPr/>
        </p:nvPicPr>
        <p:blipFill>
          <a:blip r:embed="rId3"/>
          <a:stretch>
            <a:fillRect/>
          </a:stretch>
        </p:blipFill>
        <p:spPr>
          <a:xfrm>
            <a:off x="0" y="471754"/>
            <a:ext cx="9144000" cy="4237487"/>
          </a:xfrm>
          <a:prstGeom prst="rect">
            <a:avLst/>
          </a:prstGeom>
        </p:spPr>
      </p:pic>
      <p:pic>
        <p:nvPicPr>
          <p:cNvPr id="8" name="Picture 7">
            <a:extLst>
              <a:ext uri="{FF2B5EF4-FFF2-40B4-BE49-F238E27FC236}">
                <a16:creationId xmlns:a16="http://schemas.microsoft.com/office/drawing/2014/main" id="{77181154-8CB3-466E-8FCA-4735557372DE}"/>
              </a:ext>
            </a:extLst>
          </p:cNvPr>
          <p:cNvPicPr>
            <a:picLocks noChangeAspect="1"/>
          </p:cNvPicPr>
          <p:nvPr/>
        </p:nvPicPr>
        <p:blipFill>
          <a:blip r:embed="rId4"/>
          <a:stretch>
            <a:fillRect/>
          </a:stretch>
        </p:blipFill>
        <p:spPr>
          <a:xfrm>
            <a:off x="1385491" y="609254"/>
            <a:ext cx="6886105" cy="4062492"/>
          </a:xfrm>
          <a:prstGeom prst="rect">
            <a:avLst/>
          </a:prstGeom>
        </p:spPr>
      </p:pic>
      <p:pic>
        <p:nvPicPr>
          <p:cNvPr id="2" name="Picture 1">
            <a:extLst>
              <a:ext uri="{FF2B5EF4-FFF2-40B4-BE49-F238E27FC236}">
                <a16:creationId xmlns:a16="http://schemas.microsoft.com/office/drawing/2014/main" id="{4415083C-6702-4F00-B2D9-8BC59662CC3A}"/>
              </a:ext>
            </a:extLst>
          </p:cNvPr>
          <p:cNvPicPr>
            <a:picLocks noChangeAspect="1"/>
          </p:cNvPicPr>
          <p:nvPr/>
        </p:nvPicPr>
        <p:blipFill>
          <a:blip r:embed="rId5"/>
          <a:stretch>
            <a:fillRect/>
          </a:stretch>
        </p:blipFill>
        <p:spPr>
          <a:xfrm>
            <a:off x="1543050" y="921702"/>
            <a:ext cx="6351357" cy="3612544"/>
          </a:xfrm>
          <a:prstGeom prst="rect">
            <a:avLst/>
          </a:prstGeom>
        </p:spPr>
      </p:pic>
    </p:spTree>
    <p:extLst>
      <p:ext uri="{BB962C8B-B14F-4D97-AF65-F5344CB8AC3E}">
        <p14:creationId xmlns:p14="http://schemas.microsoft.com/office/powerpoint/2010/main" val="29830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22</a:t>
            </a:fld>
            <a:endParaRPr lang="en"/>
          </a:p>
        </p:txBody>
      </p:sp>
      <p:sp>
        <p:nvSpPr>
          <p:cNvPr id="294" name="Shape 294"/>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WHAT ARE CONTAINERS?</a:t>
            </a:r>
            <a:br>
              <a:rPr lang="en" dirty="0"/>
            </a:br>
            <a:r>
              <a:rPr lang="en" sz="1400" dirty="0"/>
              <a:t>It Depends Who You Ask</a:t>
            </a:r>
          </a:p>
        </p:txBody>
      </p:sp>
      <p:sp>
        <p:nvSpPr>
          <p:cNvPr id="295" name="Shape 295"/>
          <p:cNvSpPr txBox="1"/>
          <p:nvPr/>
        </p:nvSpPr>
        <p:spPr>
          <a:xfrm>
            <a:off x="5365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Sandboxed application processes that run on a shared Linux OS kernel</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SE Linux</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Simpler, lighter, and denser than virtual machines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Portable across different environments</a:t>
            </a:r>
          </a:p>
          <a:p>
            <a:pPr lvl="0" rtl="0">
              <a:spcBef>
                <a:spcPts val="0"/>
              </a:spcBef>
              <a:buNone/>
            </a:pPr>
            <a:endParaRPr dirty="0">
              <a:latin typeface="Proxima Nova"/>
              <a:ea typeface="Proxima Nova"/>
              <a:cs typeface="Proxima Nova"/>
              <a:sym typeface="Proxima Nova"/>
            </a:endParaRPr>
          </a:p>
        </p:txBody>
      </p:sp>
      <p:sp>
        <p:nvSpPr>
          <p:cNvPr id="296" name="Shape 296"/>
          <p:cNvSpPr txBox="1"/>
          <p:nvPr/>
        </p:nvSpPr>
        <p:spPr>
          <a:xfrm>
            <a:off x="47713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Package the application and all of its dependencies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Deploy to any environment in seconds and enable CI/CD</a:t>
            </a:r>
          </a:p>
          <a:p>
            <a:pPr marL="457200" lvl="0" indent="-228600" rtl="0">
              <a:spcBef>
                <a:spcPts val="1000"/>
              </a:spcBef>
              <a:buFont typeface="Proxima Nova"/>
              <a:buChar char="●"/>
            </a:pPr>
            <a:r>
              <a:rPr lang="en" dirty="0">
                <a:solidFill>
                  <a:srgbClr val="000000"/>
                </a:solidFill>
                <a:latin typeface="Proxima Nova"/>
                <a:ea typeface="Proxima Nova"/>
                <a:cs typeface="Proxima Nova"/>
                <a:sym typeface="Proxima Nova"/>
              </a:rPr>
              <a:t>Easily access and share containerized components</a:t>
            </a:r>
          </a:p>
        </p:txBody>
      </p:sp>
      <p:pic>
        <p:nvPicPr>
          <p:cNvPr id="298" name="Shape 298" descr="image 1.png"/>
          <p:cNvPicPr preferRelativeResize="0"/>
          <p:nvPr/>
        </p:nvPicPr>
        <p:blipFill>
          <a:blip r:embed="rId3">
            <a:alphaModFix/>
          </a:blip>
          <a:stretch>
            <a:fillRect/>
          </a:stretch>
        </p:blipFill>
        <p:spPr>
          <a:xfrm>
            <a:off x="1036360" y="1129625"/>
            <a:ext cx="7105451" cy="1678950"/>
          </a:xfrm>
          <a:prstGeom prst="rect">
            <a:avLst/>
          </a:prstGeom>
          <a:noFill/>
          <a:ln>
            <a:noFill/>
          </a:ln>
        </p:spPr>
      </p:pic>
      <p:sp>
        <p:nvSpPr>
          <p:cNvPr id="299" name="Shape 299"/>
          <p:cNvSpPr/>
          <p:nvPr/>
        </p:nvSpPr>
        <p:spPr>
          <a:xfrm>
            <a:off x="5281625" y="1525425"/>
            <a:ext cx="3862200" cy="897000"/>
          </a:xfrm>
          <a:prstGeom prst="rect">
            <a:avLst/>
          </a:prstGeom>
          <a:solidFill>
            <a:srgbClr val="828282"/>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325" y="1525425"/>
            <a:ext cx="3862200" cy="897000"/>
          </a:xfrm>
          <a:prstGeom prst="rect">
            <a:avLst/>
          </a:prstGeom>
          <a:solidFill>
            <a:srgbClr val="02414D"/>
          </a:solidFill>
          <a:ln>
            <a:noFill/>
          </a:ln>
        </p:spPr>
        <p:txBody>
          <a:bodyPr lIns="91425" tIns="91425" rIns="91425" bIns="91425" anchor="ctr" anchorCtr="0">
            <a:noAutofit/>
          </a:bodyPr>
          <a:lstStyle/>
          <a:p>
            <a:pPr lvl="0">
              <a:spcBef>
                <a:spcPts val="0"/>
              </a:spcBef>
              <a:buNone/>
            </a:pPr>
            <a:endParaRPr/>
          </a:p>
        </p:txBody>
      </p:sp>
      <p:sp>
        <p:nvSpPr>
          <p:cNvPr id="301" name="Shape 301"/>
          <p:cNvSpPr txBox="1"/>
          <p:nvPr/>
        </p:nvSpPr>
        <p:spPr>
          <a:xfrm>
            <a:off x="612725" y="1790312"/>
            <a:ext cx="3046800" cy="382200"/>
          </a:xfrm>
          <a:prstGeom prst="rect">
            <a:avLst/>
          </a:prstGeom>
          <a:noFill/>
          <a:ln>
            <a:noFill/>
          </a:ln>
        </p:spPr>
        <p:txBody>
          <a:bodyPr lIns="91425" tIns="91425" rIns="91425" bIns="91425" anchor="ctr" anchorCtr="0">
            <a:noAutofit/>
          </a:bodyPr>
          <a:lstStyle/>
          <a:p>
            <a:pPr lvl="0" rtl="0">
              <a:spcBef>
                <a:spcPts val="0"/>
              </a:spcBef>
              <a:buNone/>
            </a:pPr>
            <a:r>
              <a:rPr lang="en" sz="2400" b="1" dirty="0">
                <a:solidFill>
                  <a:srgbClr val="FFFFFF"/>
                </a:solidFill>
                <a:latin typeface="Open Sans"/>
                <a:ea typeface="Open Sans"/>
                <a:cs typeface="Open Sans"/>
                <a:sym typeface="Open Sans"/>
              </a:rPr>
              <a:t>INFRASTRUCTURE</a:t>
            </a:r>
          </a:p>
        </p:txBody>
      </p:sp>
      <p:sp>
        <p:nvSpPr>
          <p:cNvPr id="302" name="Shape 302"/>
          <p:cNvSpPr txBox="1"/>
          <p:nvPr/>
        </p:nvSpPr>
        <p:spPr>
          <a:xfrm>
            <a:off x="5108600" y="1790300"/>
            <a:ext cx="3046800" cy="382200"/>
          </a:xfrm>
          <a:prstGeom prst="rect">
            <a:avLst/>
          </a:prstGeom>
          <a:noFill/>
          <a:ln>
            <a:noFill/>
          </a:ln>
        </p:spPr>
        <p:txBody>
          <a:bodyPr lIns="91425" tIns="91425" rIns="91425" bIns="91425" anchor="ctr" anchorCtr="0">
            <a:noAutofit/>
          </a:bodyPr>
          <a:lstStyle/>
          <a:p>
            <a:pPr lvl="0" algn="r" rtl="0">
              <a:spcBef>
                <a:spcPts val="0"/>
              </a:spcBef>
              <a:buNone/>
            </a:pPr>
            <a:r>
              <a:rPr lang="en" sz="2400" b="1" dirty="0">
                <a:solidFill>
                  <a:srgbClr val="FFFFFF"/>
                </a:solidFill>
                <a:latin typeface="Open Sans"/>
                <a:ea typeface="Open Sans"/>
                <a:cs typeface="Open Sans"/>
                <a:sym typeface="Open Sans"/>
              </a:rPr>
              <a:t>APPLICATIONS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 calcmode="lin" valueType="num">
                                      <p:cBhvr additive="base">
                                        <p:cTn id="12"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5">
                                            <p:txEl>
                                              <p:pRg st="1" end="1"/>
                                            </p:txEl>
                                          </p:spTgt>
                                        </p:tgtEl>
                                        <p:attrNameLst>
                                          <p:attrName>style.visibility</p:attrName>
                                        </p:attrNameLst>
                                      </p:cBhvr>
                                      <p:to>
                                        <p:strVal val="visible"/>
                                      </p:to>
                                    </p:set>
                                    <p:anim calcmode="lin" valueType="num">
                                      <p:cBhvr additive="base">
                                        <p:cTn id="18"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5">
                                            <p:txEl>
                                              <p:pRg st="2" end="2"/>
                                            </p:txEl>
                                          </p:spTgt>
                                        </p:tgtEl>
                                        <p:attrNameLst>
                                          <p:attrName>style.visibility</p:attrName>
                                        </p:attrNameLst>
                                      </p:cBhvr>
                                      <p:to>
                                        <p:strVal val="visible"/>
                                      </p:to>
                                    </p:set>
                                    <p:anim calcmode="lin" valueType="num">
                                      <p:cBhvr additive="base">
                                        <p:cTn id="24" dur="500" fill="hold"/>
                                        <p:tgtEl>
                                          <p:spTgt spid="29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5">
                                            <p:txEl>
                                              <p:pRg st="3" end="3"/>
                                            </p:txEl>
                                          </p:spTgt>
                                        </p:tgtEl>
                                        <p:attrNameLst>
                                          <p:attrName>style.visibility</p:attrName>
                                        </p:attrNameLst>
                                      </p:cBhvr>
                                      <p:to>
                                        <p:strVal val="visible"/>
                                      </p:to>
                                    </p:set>
                                    <p:anim calcmode="lin" valueType="num">
                                      <p:cBhvr additive="base">
                                        <p:cTn id="30" dur="500" fill="hold"/>
                                        <p:tgtEl>
                                          <p:spTgt spid="29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2"/>
                                        </p:tgtEl>
                                        <p:attrNameLst>
                                          <p:attrName>style.visibility</p:attrName>
                                        </p:attrNameLst>
                                      </p:cBhvr>
                                      <p:to>
                                        <p:strVal val="visible"/>
                                      </p:to>
                                    </p:set>
                                    <p:animEffect transition="in" filter="fade">
                                      <p:cBhvr>
                                        <p:cTn id="36" dur="500"/>
                                        <p:tgtEl>
                                          <p:spTgt spid="30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96">
                                            <p:txEl>
                                              <p:pRg st="0" end="0"/>
                                            </p:txEl>
                                          </p:spTgt>
                                        </p:tgtEl>
                                        <p:attrNameLst>
                                          <p:attrName>style.visibility</p:attrName>
                                        </p:attrNameLst>
                                      </p:cBhvr>
                                      <p:to>
                                        <p:strVal val="visible"/>
                                      </p:to>
                                    </p:set>
                                    <p:anim calcmode="lin" valueType="num">
                                      <p:cBhvr additive="base">
                                        <p:cTn id="41" dur="5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96">
                                            <p:txEl>
                                              <p:pRg st="1" end="1"/>
                                            </p:txEl>
                                          </p:spTgt>
                                        </p:tgtEl>
                                        <p:attrNameLst>
                                          <p:attrName>style.visibility</p:attrName>
                                        </p:attrNameLst>
                                      </p:cBhvr>
                                      <p:to>
                                        <p:strVal val="visible"/>
                                      </p:to>
                                    </p:set>
                                    <p:anim calcmode="lin" valueType="num">
                                      <p:cBhvr additive="base">
                                        <p:cTn id="47" dur="500" fill="hold"/>
                                        <p:tgtEl>
                                          <p:spTgt spid="296">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6">
                                            <p:txEl>
                                              <p:pRg st="2" end="2"/>
                                            </p:txEl>
                                          </p:spTgt>
                                        </p:tgtEl>
                                        <p:attrNameLst>
                                          <p:attrName>style.visibility</p:attrName>
                                        </p:attrNameLst>
                                      </p:cBhvr>
                                      <p:to>
                                        <p:strVal val="visible"/>
                                      </p:to>
                                    </p:set>
                                    <p:animEffect transition="in" filter="fade">
                                      <p:cBhvr>
                                        <p:cTn id="53" dur="500"/>
                                        <p:tgtEl>
                                          <p:spTgt spid="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solidFill>
                  <a:srgbClr val="000000"/>
                </a:solidFill>
                <a:latin typeface="Proxima Nova"/>
                <a:ea typeface="Proxima Nova"/>
                <a:cs typeface="Proxima Nova"/>
                <a:sym typeface="Proxima Nova"/>
              </a:rPr>
              <a:t>THE SOLUTION</a:t>
            </a:r>
          </a:p>
        </p:txBody>
      </p:sp>
      <p:sp>
        <p:nvSpPr>
          <p:cNvPr id="308" name="Shape 308"/>
          <p:cNvSpPr/>
          <p:nvPr/>
        </p:nvSpPr>
        <p:spPr>
          <a:xfrm>
            <a:off x="3681450" y="3837071"/>
            <a:ext cx="1781100" cy="487200"/>
          </a:xfrm>
          <a:prstGeom prst="rect">
            <a:avLst/>
          </a:prstGeom>
          <a:solidFill>
            <a:srgbClr val="999999"/>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Hardware</a:t>
            </a:r>
          </a:p>
        </p:txBody>
      </p:sp>
      <p:sp>
        <p:nvSpPr>
          <p:cNvPr id="309" name="Shape 309"/>
          <p:cNvSpPr/>
          <p:nvPr/>
        </p:nvSpPr>
        <p:spPr>
          <a:xfrm>
            <a:off x="3681450" y="3324225"/>
            <a:ext cx="1781100" cy="487200"/>
          </a:xfrm>
          <a:prstGeom prst="rect">
            <a:avLst/>
          </a:prstGeom>
          <a:solidFill>
            <a:srgbClr val="004153"/>
          </a:solidFill>
          <a:ln>
            <a:noFill/>
          </a:ln>
        </p:spPr>
        <p:txBody>
          <a:bodyPr lIns="91425" tIns="91425" rIns="91425" bIns="91425" anchor="ctr"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Virtual Machine</a:t>
            </a:r>
          </a:p>
        </p:txBody>
      </p:sp>
      <p:sp>
        <p:nvSpPr>
          <p:cNvPr id="310" name="Shape 310"/>
          <p:cNvSpPr/>
          <p:nvPr/>
        </p:nvSpPr>
        <p:spPr>
          <a:xfrm>
            <a:off x="3681450" y="2809875"/>
            <a:ext cx="1781100" cy="487200"/>
          </a:xfrm>
          <a:prstGeom prst="rect">
            <a:avLst/>
          </a:prstGeom>
          <a:solidFill>
            <a:srgbClr val="CC0000"/>
          </a:solidFill>
          <a:ln>
            <a:noFill/>
          </a:ln>
        </p:spPr>
        <p:txBody>
          <a:bodyPr lIns="91425" tIns="91425" rIns="91425" bIns="91425" anchor="b"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Operating System</a:t>
            </a:r>
          </a:p>
        </p:txBody>
      </p:sp>
      <p:sp>
        <p:nvSpPr>
          <p:cNvPr id="311" name="Shape 311"/>
          <p:cNvSpPr/>
          <p:nvPr/>
        </p:nvSpPr>
        <p:spPr>
          <a:xfrm>
            <a:off x="3843300" y="1495425"/>
            <a:ext cx="1457400" cy="1457400"/>
          </a:xfrm>
          <a:prstGeom prst="rect">
            <a:avLst/>
          </a:prstGeom>
          <a:noFill/>
          <a:ln w="19050" cap="flat" cmpd="sng">
            <a:solidFill>
              <a:srgbClr val="666666"/>
            </a:solidFill>
            <a:prstDash val="dash"/>
            <a:round/>
            <a:headEnd type="none" w="med" len="med"/>
            <a:tailEnd type="none" w="med" len="med"/>
          </a:ln>
        </p:spPr>
        <p:txBody>
          <a:bodyPr lIns="91425" tIns="91425" rIns="91425" bIns="91425" anchor="t" anchorCtr="0">
            <a:noAutofit/>
          </a:bodyPr>
          <a:lstStyle/>
          <a:p>
            <a:pPr lvl="0" algn="ctr" rtl="0">
              <a:spcBef>
                <a:spcPts val="0"/>
              </a:spcBef>
              <a:buNone/>
            </a:pPr>
            <a:r>
              <a:rPr lang="en">
                <a:latin typeface="Proxima Nova"/>
                <a:ea typeface="Proxima Nova"/>
                <a:cs typeface="Proxima Nova"/>
                <a:sym typeface="Proxima Nova"/>
              </a:rPr>
              <a:t>Container</a:t>
            </a:r>
          </a:p>
        </p:txBody>
      </p:sp>
      <p:sp>
        <p:nvSpPr>
          <p:cNvPr id="312" name="Shape 312"/>
          <p:cNvSpPr/>
          <p:nvPr/>
        </p:nvSpPr>
        <p:spPr>
          <a:xfrm>
            <a:off x="4095750" y="1882175"/>
            <a:ext cx="952500" cy="900600"/>
          </a:xfrm>
          <a:prstGeom prst="rect">
            <a:avLst/>
          </a:prstGeom>
          <a:solidFill>
            <a:srgbClr val="00B9E4"/>
          </a:solidFill>
          <a:ln>
            <a:noFill/>
          </a:ln>
        </p:spPr>
        <p:txBody>
          <a:bodyPr lIns="91425" tIns="91425" rIns="91425" bIns="91425" anchor="ctr" anchorCtr="0">
            <a:noAutofit/>
          </a:bodyPr>
          <a:lstStyle/>
          <a:p>
            <a:pPr lvl="0" algn="ctr" rtl="0">
              <a:spcBef>
                <a:spcPts val="0"/>
              </a:spcBef>
              <a:buNone/>
            </a:pPr>
            <a:r>
              <a:rPr lang="en">
                <a:solidFill>
                  <a:srgbClr val="FFFFFF"/>
                </a:solidFill>
                <a:latin typeface="Proxima Nova"/>
                <a:ea typeface="Proxima Nova"/>
                <a:cs typeface="Proxima Nova"/>
                <a:sym typeface="Proxima Nova"/>
              </a:rPr>
              <a:t>App</a:t>
            </a:r>
          </a:p>
        </p:txBody>
      </p:sp>
      <p:sp>
        <p:nvSpPr>
          <p:cNvPr id="313" name="Shape 313"/>
          <p:cNvSpPr txBox="1"/>
          <p:nvPr/>
        </p:nvSpPr>
        <p:spPr>
          <a:xfrm>
            <a:off x="6067425" y="1943100"/>
            <a:ext cx="16764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Developers</a:t>
            </a:r>
          </a:p>
        </p:txBody>
      </p:sp>
      <p:sp>
        <p:nvSpPr>
          <p:cNvPr id="314" name="Shape 314"/>
          <p:cNvSpPr txBox="1"/>
          <p:nvPr/>
        </p:nvSpPr>
        <p:spPr>
          <a:xfrm>
            <a:off x="1724025" y="3371850"/>
            <a:ext cx="27051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IT Operations</a:t>
            </a:r>
          </a:p>
        </p:txBody>
      </p:sp>
      <p:sp>
        <p:nvSpPr>
          <p:cNvPr id="315" name="Shape 315"/>
          <p:cNvSpPr/>
          <p:nvPr/>
        </p:nvSpPr>
        <p:spPr>
          <a:xfrm>
            <a:off x="5848350" y="1495425"/>
            <a:ext cx="126900" cy="14478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flipH="1">
            <a:off x="3028950" y="2962275"/>
            <a:ext cx="126900" cy="13620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500"/>
                                        <p:tgtEl>
                                          <p:spTgt spid="3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500"/>
                                        <p:tgtEl>
                                          <p:spTgt spid="3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9"/>
                                        </p:tgtEl>
                                        <p:attrNameLst>
                                          <p:attrName>style.visibility</p:attrName>
                                        </p:attrNameLst>
                                      </p:cBhvr>
                                      <p:to>
                                        <p:strVal val="visible"/>
                                      </p:to>
                                    </p:set>
                                    <p:animEffect transition="in" filter="fade">
                                      <p:cBhvr>
                                        <p:cTn id="20" dur="500"/>
                                        <p:tgtEl>
                                          <p:spTgt spid="30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0"/>
                                        </p:tgtEl>
                                        <p:attrNameLst>
                                          <p:attrName>style.visibility</p:attrName>
                                        </p:attrNameLst>
                                      </p:cBhvr>
                                      <p:to>
                                        <p:strVal val="visible"/>
                                      </p:to>
                                    </p:set>
                                    <p:animEffect transition="in" filter="fade">
                                      <p:cBhvr>
                                        <p:cTn id="25" dur="500"/>
                                        <p:tgtEl>
                                          <p:spTgt spid="3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5"/>
                                        </p:tgtEl>
                                        <p:attrNameLst>
                                          <p:attrName>style.visibility</p:attrName>
                                        </p:attrNameLst>
                                      </p:cBhvr>
                                      <p:to>
                                        <p:strVal val="visible"/>
                                      </p:to>
                                    </p:set>
                                    <p:animEffect transition="in" filter="fade">
                                      <p:cBhvr>
                                        <p:cTn id="30" dur="500"/>
                                        <p:tgtEl>
                                          <p:spTgt spid="3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3"/>
                                        </p:tgtEl>
                                        <p:attrNameLst>
                                          <p:attrName>style.visibility</p:attrName>
                                        </p:attrNameLst>
                                      </p:cBhvr>
                                      <p:to>
                                        <p:strVal val="visible"/>
                                      </p:to>
                                    </p:set>
                                    <p:animEffect transition="in" filter="fade">
                                      <p:cBhvr>
                                        <p:cTn id="33" dur="500"/>
                                        <p:tgtEl>
                                          <p:spTgt spid="3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1"/>
                                        </p:tgtEl>
                                        <p:attrNameLst>
                                          <p:attrName>style.visibility</p:attrName>
                                        </p:attrNameLst>
                                      </p:cBhvr>
                                      <p:to>
                                        <p:strVal val="visible"/>
                                      </p:to>
                                    </p:set>
                                    <p:animEffect transition="in" filter="fade">
                                      <p:cBhvr>
                                        <p:cTn id="38" dur="500"/>
                                        <p:tgtEl>
                                          <p:spTgt spid="3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fade">
                                      <p:cBhvr>
                                        <p:cTn id="4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09" grpId="0" animBg="1"/>
      <p:bldP spid="310" grpId="0" animBg="1"/>
      <p:bldP spid="311" grpId="0" animBg="1"/>
      <p:bldP spid="312" grpId="0" animBg="1"/>
      <p:bldP spid="313" grpId="0"/>
      <p:bldP spid="314" grpId="0"/>
      <p:bldP spid="315" grpId="0" animBg="1"/>
      <p:bldP spid="31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Shape 321"/>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latin typeface="Proxima Nova"/>
                <a:ea typeface="Proxima Nova"/>
                <a:cs typeface="Proxima Nova"/>
                <a:sym typeface="Proxima Nova"/>
              </a:rPr>
              <a:t>THE SOLUTION</a:t>
            </a:r>
          </a:p>
        </p:txBody>
      </p:sp>
      <p:pic>
        <p:nvPicPr>
          <p:cNvPr id="322" name="Shape 322"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323" name="Shape 323"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324" name="Shape 324"/>
          <p:cNvSpPr txBox="1"/>
          <p:nvPr/>
        </p:nvSpPr>
        <p:spPr>
          <a:xfrm>
            <a:off x="5327316" y="4250766"/>
            <a:ext cx="2433052"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325" name="Shape 325" descr="ops-2.png"/>
          <p:cNvPicPr preferRelativeResize="0"/>
          <p:nvPr/>
        </p:nvPicPr>
        <p:blipFill>
          <a:blip r:embed="rId4">
            <a:alphaModFix/>
          </a:blip>
          <a:stretch>
            <a:fillRect/>
          </a:stretch>
        </p:blipFill>
        <p:spPr>
          <a:xfrm>
            <a:off x="5515402" y="2611198"/>
            <a:ext cx="890262" cy="1440248"/>
          </a:xfrm>
          <a:prstGeom prst="rect">
            <a:avLst/>
          </a:prstGeom>
          <a:noFill/>
          <a:ln>
            <a:noFill/>
          </a:ln>
        </p:spPr>
      </p:pic>
      <p:pic>
        <p:nvPicPr>
          <p:cNvPr id="326" name="Shape 326" descr="ops-1.png"/>
          <p:cNvPicPr preferRelativeResize="0"/>
          <p:nvPr/>
        </p:nvPicPr>
        <p:blipFill>
          <a:blip r:embed="rId5">
            <a:alphaModFix/>
          </a:blip>
          <a:stretch>
            <a:fillRect/>
          </a:stretch>
        </p:blipFill>
        <p:spPr>
          <a:xfrm>
            <a:off x="6117032" y="2772501"/>
            <a:ext cx="890262" cy="1440248"/>
          </a:xfrm>
          <a:prstGeom prst="rect">
            <a:avLst/>
          </a:prstGeom>
          <a:noFill/>
          <a:ln>
            <a:noFill/>
          </a:ln>
        </p:spPr>
      </p:pic>
      <p:grpSp>
        <p:nvGrpSpPr>
          <p:cNvPr id="327" name="Shape 327"/>
          <p:cNvGrpSpPr/>
          <p:nvPr/>
        </p:nvGrpSpPr>
        <p:grpSpPr>
          <a:xfrm>
            <a:off x="5529205" y="1502854"/>
            <a:ext cx="2066015" cy="1178945"/>
            <a:chOff x="896900" y="1185025"/>
            <a:chExt cx="2283900" cy="1303278"/>
          </a:xfrm>
        </p:grpSpPr>
        <p:sp>
          <p:nvSpPr>
            <p:cNvPr id="328" name="Shape 328"/>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31" name="Shape 331" descr="Icon_RH_Misc_ControlPanel-Management_RGB_Shiny.png"/>
          <p:cNvPicPr preferRelativeResize="0"/>
          <p:nvPr/>
        </p:nvPicPr>
        <p:blipFill>
          <a:blip r:embed="rId6">
            <a:alphaModFix/>
          </a:blip>
          <a:stretch>
            <a:fillRect/>
          </a:stretch>
        </p:blipFill>
        <p:spPr>
          <a:xfrm>
            <a:off x="5700064" y="1699658"/>
            <a:ext cx="413801" cy="472192"/>
          </a:xfrm>
          <a:prstGeom prst="rect">
            <a:avLst/>
          </a:prstGeom>
          <a:noFill/>
          <a:ln>
            <a:noFill/>
          </a:ln>
        </p:spPr>
      </p:pic>
      <p:pic>
        <p:nvPicPr>
          <p:cNvPr id="332" name="Shape 332" descr="Icon_RH_Misc_LowerCost-$_RGB_Shiny.png"/>
          <p:cNvPicPr preferRelativeResize="0"/>
          <p:nvPr/>
        </p:nvPicPr>
        <p:blipFill>
          <a:blip r:embed="rId7">
            <a:alphaModFix/>
          </a:blip>
          <a:stretch>
            <a:fillRect/>
          </a:stretch>
        </p:blipFill>
        <p:spPr>
          <a:xfrm>
            <a:off x="6418443" y="1636250"/>
            <a:ext cx="290030" cy="599009"/>
          </a:xfrm>
          <a:prstGeom prst="rect">
            <a:avLst/>
          </a:prstGeom>
          <a:noFill/>
          <a:ln>
            <a:noFill/>
          </a:ln>
        </p:spPr>
      </p:pic>
      <p:sp>
        <p:nvSpPr>
          <p:cNvPr id="333" name="Shape 333"/>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334" name="Shape 334" descr="dev-1.png"/>
          <p:cNvPicPr preferRelativeResize="0"/>
          <p:nvPr/>
        </p:nvPicPr>
        <p:blipFill>
          <a:blip r:embed="rId8">
            <a:alphaModFix/>
          </a:blip>
          <a:stretch>
            <a:fillRect/>
          </a:stretch>
        </p:blipFill>
        <p:spPr>
          <a:xfrm>
            <a:off x="2780386" y="2577480"/>
            <a:ext cx="890262" cy="1440248"/>
          </a:xfrm>
          <a:prstGeom prst="rect">
            <a:avLst/>
          </a:prstGeom>
          <a:noFill/>
          <a:ln>
            <a:noFill/>
          </a:ln>
        </p:spPr>
      </p:pic>
      <p:pic>
        <p:nvPicPr>
          <p:cNvPr id="335" name="Shape 335" descr="dev-2.png"/>
          <p:cNvPicPr preferRelativeResize="0"/>
          <p:nvPr/>
        </p:nvPicPr>
        <p:blipFill>
          <a:blip r:embed="rId9">
            <a:alphaModFix/>
          </a:blip>
          <a:stretch>
            <a:fillRect/>
          </a:stretch>
        </p:blipFill>
        <p:spPr>
          <a:xfrm>
            <a:off x="2178756" y="2738783"/>
            <a:ext cx="890262" cy="1440248"/>
          </a:xfrm>
          <a:prstGeom prst="rect">
            <a:avLst/>
          </a:prstGeom>
          <a:noFill/>
          <a:ln>
            <a:noFill/>
          </a:ln>
        </p:spPr>
      </p:pic>
      <p:grpSp>
        <p:nvGrpSpPr>
          <p:cNvPr id="336" name="Shape 336"/>
          <p:cNvGrpSpPr/>
          <p:nvPr/>
        </p:nvGrpSpPr>
        <p:grpSpPr>
          <a:xfrm>
            <a:off x="1590919" y="1502854"/>
            <a:ext cx="2066015" cy="1178945"/>
            <a:chOff x="896900" y="1185025"/>
            <a:chExt cx="2283900" cy="1303278"/>
          </a:xfrm>
        </p:grpSpPr>
        <p:sp>
          <p:nvSpPr>
            <p:cNvPr id="337" name="Shape 337"/>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40" name="Shape 340"/>
          <p:cNvPicPr preferRelativeResize="0"/>
          <p:nvPr/>
        </p:nvPicPr>
        <p:blipFill>
          <a:blip r:embed="rId10">
            <a:alphaModFix/>
          </a:blip>
          <a:stretch>
            <a:fillRect/>
          </a:stretch>
        </p:blipFill>
        <p:spPr>
          <a:xfrm>
            <a:off x="2980033" y="1682083"/>
            <a:ext cx="514975" cy="544016"/>
          </a:xfrm>
          <a:prstGeom prst="rect">
            <a:avLst/>
          </a:prstGeom>
          <a:noFill/>
          <a:ln>
            <a:noFill/>
          </a:ln>
        </p:spPr>
      </p:pic>
      <p:pic>
        <p:nvPicPr>
          <p:cNvPr id="341" name="Shape 341"/>
          <p:cNvPicPr preferRelativeResize="0"/>
          <p:nvPr/>
        </p:nvPicPr>
        <p:blipFill>
          <a:blip r:embed="rId11">
            <a:alphaModFix/>
          </a:blip>
          <a:stretch>
            <a:fillRect/>
          </a:stretch>
        </p:blipFill>
        <p:spPr>
          <a:xfrm>
            <a:off x="4389226" y="2178900"/>
            <a:ext cx="425474" cy="454622"/>
          </a:xfrm>
          <a:prstGeom prst="rect">
            <a:avLst/>
          </a:prstGeom>
          <a:noFill/>
          <a:ln>
            <a:noFill/>
          </a:ln>
        </p:spPr>
      </p:pic>
      <p:pic>
        <p:nvPicPr>
          <p:cNvPr id="342" name="Shape 342" descr="Icon_RH_Object_BankSafe-Security_RGB_Shiny.png"/>
          <p:cNvPicPr preferRelativeResize="0"/>
          <p:nvPr/>
        </p:nvPicPr>
        <p:blipFill>
          <a:blip r:embed="rId12">
            <a:alphaModFix/>
          </a:blip>
          <a:stretch>
            <a:fillRect/>
          </a:stretch>
        </p:blipFill>
        <p:spPr>
          <a:xfrm>
            <a:off x="7013051" y="1680470"/>
            <a:ext cx="425481" cy="510568"/>
          </a:xfrm>
          <a:prstGeom prst="rect">
            <a:avLst/>
          </a:prstGeom>
          <a:noFill/>
          <a:ln>
            <a:noFill/>
          </a:ln>
        </p:spPr>
      </p:pic>
      <p:pic>
        <p:nvPicPr>
          <p:cNvPr id="343" name="Shape 343"/>
          <p:cNvPicPr preferRelativeResize="0"/>
          <p:nvPr/>
        </p:nvPicPr>
        <p:blipFill>
          <a:blip r:embed="rId13">
            <a:alphaModFix/>
          </a:blip>
          <a:stretch>
            <a:fillRect/>
          </a:stretch>
        </p:blipFill>
        <p:spPr>
          <a:xfrm>
            <a:off x="3942524" y="2750900"/>
            <a:ext cx="1319776" cy="598999"/>
          </a:xfrm>
          <a:prstGeom prst="rect">
            <a:avLst/>
          </a:prstGeom>
          <a:noFill/>
          <a:ln>
            <a:noFill/>
          </a:ln>
        </p:spPr>
      </p:pic>
      <p:pic>
        <p:nvPicPr>
          <p:cNvPr id="344" name="Shape 344" descr="Icon_RH_Misc_Arrows-Scalable_RGB_Shiny.png"/>
          <p:cNvPicPr preferRelativeResize="0"/>
          <p:nvPr/>
        </p:nvPicPr>
        <p:blipFill>
          <a:blip r:embed="rId14">
            <a:alphaModFix/>
          </a:blip>
          <a:stretch>
            <a:fillRect/>
          </a:stretch>
        </p:blipFill>
        <p:spPr>
          <a:xfrm>
            <a:off x="2353727" y="1675475"/>
            <a:ext cx="514967" cy="520560"/>
          </a:xfrm>
          <a:prstGeom prst="rect">
            <a:avLst/>
          </a:prstGeom>
          <a:noFill/>
          <a:ln>
            <a:noFill/>
          </a:ln>
        </p:spPr>
      </p:pic>
      <p:pic>
        <p:nvPicPr>
          <p:cNvPr id="345" name="Shape 345"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1698475" y="1299175"/>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Scheduling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Decide where to deploy containers</a:t>
            </a:r>
          </a:p>
        </p:txBody>
      </p:sp>
      <p:sp>
        <p:nvSpPr>
          <p:cNvPr id="487" name="Shape 487"/>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25</a:t>
            </a:fld>
            <a:endParaRPr lang="en"/>
          </a:p>
        </p:txBody>
      </p:sp>
      <p:sp>
        <p:nvSpPr>
          <p:cNvPr id="488" name="Shape 488"/>
          <p:cNvSpPr txBox="1">
            <a:spLocks noGrp="1"/>
          </p:cNvSpPr>
          <p:nvPr>
            <p:ph type="title"/>
          </p:nvPr>
        </p:nvSpPr>
        <p:spPr>
          <a:xfrm>
            <a:off x="685800" y="0"/>
            <a:ext cx="7772400" cy="602761"/>
          </a:xfrm>
          <a:prstGeom prst="rect">
            <a:avLst/>
          </a:prstGeom>
        </p:spPr>
        <p:txBody>
          <a:bodyPr lIns="91425" tIns="91425" rIns="91425" bIns="91425" anchor="b" anchorCtr="0">
            <a:noAutofit/>
          </a:bodyPr>
          <a:lstStyle/>
          <a:p>
            <a:pPr lvl="0" algn="ctr" rtl="0">
              <a:spcBef>
                <a:spcPts val="0"/>
              </a:spcBef>
              <a:buNone/>
            </a:pPr>
            <a:r>
              <a:rPr lang="en" dirty="0">
                <a:solidFill>
                  <a:schemeClr val="dk1"/>
                </a:solidFill>
              </a:rPr>
              <a:t>WE NEED MORE THAN JUST CONTAINERS</a:t>
            </a:r>
          </a:p>
        </p:txBody>
      </p:sp>
      <p:sp>
        <p:nvSpPr>
          <p:cNvPr id="489" name="Shape 489"/>
          <p:cNvSpPr txBox="1"/>
          <p:nvPr/>
        </p:nvSpPr>
        <p:spPr>
          <a:xfrm>
            <a:off x="1698475" y="2142896"/>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Lifecycle and health</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Keep containers running despite failures</a:t>
            </a:r>
          </a:p>
        </p:txBody>
      </p:sp>
      <p:sp>
        <p:nvSpPr>
          <p:cNvPr id="490" name="Shape 490"/>
          <p:cNvSpPr txBox="1"/>
          <p:nvPr/>
        </p:nvSpPr>
        <p:spPr>
          <a:xfrm>
            <a:off x="1698475" y="2986617"/>
            <a:ext cx="3221700" cy="710399"/>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Discovery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Find other containers on the network</a:t>
            </a:r>
          </a:p>
        </p:txBody>
      </p:sp>
      <p:sp>
        <p:nvSpPr>
          <p:cNvPr id="491" name="Shape 491"/>
          <p:cNvSpPr txBox="1"/>
          <p:nvPr/>
        </p:nvSpPr>
        <p:spPr>
          <a:xfrm>
            <a:off x="1698475" y="3830339"/>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Monitoring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Visibility into running containers</a:t>
            </a:r>
          </a:p>
        </p:txBody>
      </p:sp>
      <p:sp>
        <p:nvSpPr>
          <p:cNvPr id="492" name="Shape 492"/>
          <p:cNvSpPr txBox="1"/>
          <p:nvPr/>
        </p:nvSpPr>
        <p:spPr>
          <a:xfrm>
            <a:off x="5377424" y="1299175"/>
            <a:ext cx="27864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latin typeface="Proxima Nova"/>
                <a:ea typeface="Proxima Nova"/>
                <a:cs typeface="Proxima Nova"/>
                <a:sym typeface="Proxima Nova"/>
              </a:rPr>
              <a:t>Security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Control who can do what</a:t>
            </a:r>
          </a:p>
        </p:txBody>
      </p:sp>
      <p:sp>
        <p:nvSpPr>
          <p:cNvPr id="493" name="Shape 493"/>
          <p:cNvSpPr txBox="1"/>
          <p:nvPr/>
        </p:nvSpPr>
        <p:spPr>
          <a:xfrm>
            <a:off x="5377424" y="2142896"/>
            <a:ext cx="33843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Scaling</a:t>
            </a:r>
          </a:p>
          <a:p>
            <a:pPr lvl="0" rtl="0">
              <a:lnSpc>
                <a:spcPct val="100000"/>
              </a:lnSpc>
              <a:spcBef>
                <a:spcPts val="0"/>
              </a:spcBef>
              <a:buNone/>
            </a:pPr>
            <a:r>
              <a:rPr lang="en" sz="1200" dirty="0">
                <a:solidFill>
                  <a:schemeClr val="dk1"/>
                </a:solidFill>
                <a:latin typeface="Proxima Nova"/>
                <a:ea typeface="Proxima Nova"/>
                <a:cs typeface="Proxima Nova"/>
                <a:sym typeface="Proxima Nova"/>
              </a:rPr>
              <a:t>Scale containers up and down</a:t>
            </a:r>
          </a:p>
        </p:txBody>
      </p:sp>
      <p:sp>
        <p:nvSpPr>
          <p:cNvPr id="494" name="Shape 494"/>
          <p:cNvSpPr txBox="1"/>
          <p:nvPr/>
        </p:nvSpPr>
        <p:spPr>
          <a:xfrm>
            <a:off x="5377424" y="2986617"/>
            <a:ext cx="3384300" cy="710399"/>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Persistence</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Survive data beyond container lifecycle</a:t>
            </a:r>
          </a:p>
        </p:txBody>
      </p:sp>
      <p:sp>
        <p:nvSpPr>
          <p:cNvPr id="495" name="Shape 495"/>
          <p:cNvSpPr txBox="1"/>
          <p:nvPr/>
        </p:nvSpPr>
        <p:spPr>
          <a:xfrm>
            <a:off x="5377424" y="3830339"/>
            <a:ext cx="3384300" cy="710400"/>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Aggregation</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Compose apps from multiple containers</a:t>
            </a:r>
          </a:p>
          <a:p>
            <a:pPr lvl="0" rtl="0">
              <a:lnSpc>
                <a:spcPct val="150000"/>
              </a:lnSpc>
              <a:spcBef>
                <a:spcPts val="600"/>
              </a:spcBef>
              <a:buNone/>
            </a:pPr>
            <a:endParaRPr sz="2200" dirty="0">
              <a:latin typeface="Proxima Nova"/>
              <a:ea typeface="Proxima Nova"/>
              <a:cs typeface="Proxima Nova"/>
              <a:sym typeface="Proxima Nova"/>
            </a:endParaRPr>
          </a:p>
        </p:txBody>
      </p:sp>
      <p:sp>
        <p:nvSpPr>
          <p:cNvPr id="12" name="Shape 488">
            <a:extLst>
              <a:ext uri="{FF2B5EF4-FFF2-40B4-BE49-F238E27FC236}">
                <a16:creationId xmlns:a16="http://schemas.microsoft.com/office/drawing/2014/main" id="{B3CD39F3-A1E7-44B1-93BE-2B27FA9C9F60}"/>
              </a:ext>
            </a:extLst>
          </p:cNvPr>
          <p:cNvSpPr txBox="1">
            <a:spLocks/>
          </p:cNvSpPr>
          <p:nvPr/>
        </p:nvSpPr>
        <p:spPr>
          <a:xfrm>
            <a:off x="678180" y="586740"/>
            <a:ext cx="7772400" cy="60276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pPr algn="ctr"/>
            <a:r>
              <a:rPr lang="en" dirty="0">
                <a:solidFill>
                  <a:srgbClr val="FF0000"/>
                </a:solidFill>
              </a:rPr>
              <a:t>WE NEED </a:t>
            </a:r>
            <a:r>
              <a:rPr lang="en-US" dirty="0">
                <a:solidFill>
                  <a:srgbClr val="FF0000"/>
                </a:solidFill>
              </a:rPr>
              <a:t>ORCHESTRATION!!!</a:t>
            </a:r>
            <a:endParaRPr lang="e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5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9"/>
                                        </p:tgtEl>
                                        <p:attrNameLst>
                                          <p:attrName>style.visibility</p:attrName>
                                        </p:attrNameLst>
                                      </p:cBhvr>
                                      <p:to>
                                        <p:strVal val="visible"/>
                                      </p:to>
                                    </p:set>
                                    <p:animEffect transition="in" filter="fade">
                                      <p:cBhvr>
                                        <p:cTn id="12" dur="500"/>
                                        <p:tgtEl>
                                          <p:spTgt spid="4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0"/>
                                        </p:tgtEl>
                                        <p:attrNameLst>
                                          <p:attrName>style.visibility</p:attrName>
                                        </p:attrNameLst>
                                      </p:cBhvr>
                                      <p:to>
                                        <p:strVal val="visible"/>
                                      </p:to>
                                    </p:set>
                                    <p:animEffect transition="in" filter="fade">
                                      <p:cBhvr>
                                        <p:cTn id="17" dur="500"/>
                                        <p:tgtEl>
                                          <p:spTgt spid="4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fad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2"/>
                                        </p:tgtEl>
                                        <p:attrNameLst>
                                          <p:attrName>style.visibility</p:attrName>
                                        </p:attrNameLst>
                                      </p:cBhvr>
                                      <p:to>
                                        <p:strVal val="visible"/>
                                      </p:to>
                                    </p:set>
                                    <p:animEffect transition="in" filter="fade">
                                      <p:cBhvr>
                                        <p:cTn id="27" dur="500"/>
                                        <p:tgtEl>
                                          <p:spTgt spid="4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3"/>
                                        </p:tgtEl>
                                        <p:attrNameLst>
                                          <p:attrName>style.visibility</p:attrName>
                                        </p:attrNameLst>
                                      </p:cBhvr>
                                      <p:to>
                                        <p:strVal val="visible"/>
                                      </p:to>
                                    </p:set>
                                    <p:animEffect transition="in" filter="fade">
                                      <p:cBhvr>
                                        <p:cTn id="32" dur="500"/>
                                        <p:tgtEl>
                                          <p:spTgt spid="4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4"/>
                                        </p:tgtEl>
                                        <p:attrNameLst>
                                          <p:attrName>style.visibility</p:attrName>
                                        </p:attrNameLst>
                                      </p:cBhvr>
                                      <p:to>
                                        <p:strVal val="visible"/>
                                      </p:to>
                                    </p:set>
                                    <p:animEffect transition="in" filter="fade">
                                      <p:cBhvr>
                                        <p:cTn id="37" dur="500"/>
                                        <p:tgtEl>
                                          <p:spTgt spid="49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5"/>
                                        </p:tgtEl>
                                        <p:attrNameLst>
                                          <p:attrName>style.visibility</p:attrName>
                                        </p:attrNameLst>
                                      </p:cBhvr>
                                      <p:to>
                                        <p:strVal val="visible"/>
                                      </p:to>
                                    </p:set>
                                    <p:animEffect transition="in" filter="fade">
                                      <p:cBhvr>
                                        <p:cTn id="42" dur="500"/>
                                        <p:tgtEl>
                                          <p:spTgt spid="4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489" grpId="0"/>
      <p:bldP spid="490" grpId="0"/>
      <p:bldP spid="491" grpId="0"/>
      <p:bldP spid="492" grpId="0"/>
      <p:bldP spid="493" grpId="0"/>
      <p:bldP spid="494" grpId="0"/>
      <p:bldP spid="495"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p:nvPr/>
        </p:nvSpPr>
        <p:spPr>
          <a:xfrm>
            <a:off x="92040" y="657933"/>
            <a:ext cx="6297330" cy="4071721"/>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Kubernetes  </a:t>
            </a:r>
          </a:p>
          <a:p>
            <a:pPr lvl="4">
              <a:lnSpc>
                <a:spcPct val="115000"/>
              </a:lnSpc>
              <a:spcBef>
                <a:spcPts val="600"/>
              </a:spcBef>
            </a:pPr>
            <a:r>
              <a:rPr lang="en-US" sz="1800" dirty="0">
                <a:latin typeface="Proxima Nova"/>
                <a:ea typeface="Proxima Nova"/>
                <a:cs typeface="Proxima Nova"/>
                <a:sym typeface="Proxima Nova"/>
              </a:rPr>
              <a:t>    - Developed by Google</a:t>
            </a:r>
          </a:p>
          <a:p>
            <a:pPr lvl="4">
              <a:lnSpc>
                <a:spcPct val="115000"/>
              </a:lnSpc>
              <a:spcBef>
                <a:spcPts val="600"/>
              </a:spcBef>
            </a:pPr>
            <a:r>
              <a:rPr lang="en" sz="1800" dirty="0">
                <a:latin typeface="Proxima Nova"/>
                <a:ea typeface="Proxima Nova"/>
                <a:cs typeface="Proxima Nova"/>
                <a:sym typeface="Proxima Nova"/>
              </a:rPr>
              <a:t>    - A collection of API’s for managing container based</a:t>
            </a:r>
          </a:p>
          <a:p>
            <a:pPr lvl="4">
              <a:lnSpc>
                <a:spcPct val="115000"/>
              </a:lnSpc>
              <a:spcBef>
                <a:spcPts val="600"/>
              </a:spcBef>
            </a:pPr>
            <a:r>
              <a:rPr lang="en" sz="1800" dirty="0">
                <a:latin typeface="Proxima Nova"/>
                <a:ea typeface="Proxima Nova"/>
                <a:cs typeface="Proxima Nova"/>
                <a:sym typeface="Proxima Nova"/>
              </a:rPr>
              <a:t>       workloads </a:t>
            </a:r>
          </a:p>
          <a:p>
            <a:pPr lvl="4">
              <a:lnSpc>
                <a:spcPct val="115000"/>
              </a:lnSpc>
              <a:spcBef>
                <a:spcPts val="600"/>
              </a:spcBef>
            </a:pPr>
            <a:r>
              <a:rPr lang="en" sz="1800" dirty="0">
                <a:latin typeface="Proxima Nova"/>
                <a:ea typeface="Proxima Nova"/>
                <a:cs typeface="Proxima Nova"/>
                <a:sym typeface="Proxima Nova"/>
              </a:rPr>
              <a:t>    - open-source </a:t>
            </a:r>
            <a:r>
              <a:rPr lang="en-US" sz="1800" dirty="0">
                <a:solidFill>
                  <a:srgbClr val="FF0000"/>
                </a:solidFill>
                <a:latin typeface="Proxima Nova"/>
                <a:ea typeface="Proxima Nova"/>
                <a:cs typeface="Proxima Nova"/>
                <a:sym typeface="Proxima Nova"/>
              </a:rPr>
              <a:t>ORCHESTRATION</a:t>
            </a:r>
            <a:r>
              <a:rPr lang="en-US" sz="1800" dirty="0">
                <a:latin typeface="Proxima Nova"/>
                <a:ea typeface="Proxima Nova"/>
                <a:cs typeface="Proxima Nova"/>
                <a:sym typeface="Proxima Nova"/>
              </a:rPr>
              <a:t> framework</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Manages container lifecycle, health, scaling</a:t>
            </a:r>
          </a:p>
          <a:p>
            <a:pPr marL="285750" lvl="0" indent="-285750" rtl="0">
              <a:lnSpc>
                <a:spcPct val="115000"/>
              </a:lnSpc>
              <a:spcBef>
                <a:spcPts val="600"/>
              </a:spcBef>
              <a:buFont typeface="Arial" panose="020B0604020202020204" pitchFamily="34" charset="0"/>
              <a:buChar char="•"/>
            </a:pPr>
            <a:endParaRPr lang="en-US" sz="1800" dirty="0">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Red Hat is THE top contributor to Kubernetes, after Google</a:t>
            </a:r>
            <a:endParaRPr lang="en" sz="1800" dirty="0">
              <a:latin typeface="Proxima Nova"/>
              <a:ea typeface="Proxima Nova"/>
              <a:cs typeface="Proxima Nova"/>
              <a:sym typeface="Proxima Nova"/>
            </a:endParaRPr>
          </a:p>
        </p:txBody>
      </p:sp>
      <p:pic>
        <p:nvPicPr>
          <p:cNvPr id="501" name="Shape 501" descr="Bt_pEfqCAAAiVyz.png:large"/>
          <p:cNvPicPr preferRelativeResize="0"/>
          <p:nvPr/>
        </p:nvPicPr>
        <p:blipFill>
          <a:blip r:embed="rId3">
            <a:alphaModFix/>
          </a:blip>
          <a:stretch>
            <a:fillRect/>
          </a:stretch>
        </p:blipFill>
        <p:spPr>
          <a:xfrm>
            <a:off x="5916200" y="1214325"/>
            <a:ext cx="1748049" cy="1696849"/>
          </a:xfrm>
          <a:prstGeom prst="rect">
            <a:avLst/>
          </a:prstGeom>
          <a:noFill/>
          <a:ln>
            <a:noFill/>
          </a:ln>
        </p:spPr>
      </p:pic>
      <p:sp>
        <p:nvSpPr>
          <p:cNvPr id="502" name="Shape 502"/>
          <p:cNvSpPr txBox="1"/>
          <p:nvPr/>
        </p:nvSpPr>
        <p:spPr>
          <a:xfrm>
            <a:off x="5406624" y="3173825"/>
            <a:ext cx="3016015" cy="566100"/>
          </a:xfrm>
          <a:prstGeom prst="rect">
            <a:avLst/>
          </a:prstGeom>
          <a:noFill/>
          <a:ln>
            <a:noFill/>
          </a:ln>
        </p:spPr>
        <p:txBody>
          <a:bodyPr lIns="91425" tIns="91425" rIns="91425" bIns="91425" anchor="t" anchorCtr="0">
            <a:noAutofit/>
          </a:bodyPr>
          <a:lstStyle/>
          <a:p>
            <a:pPr lvl="0" algn="ctr" rtl="0">
              <a:spcBef>
                <a:spcPts val="0"/>
              </a:spcBef>
              <a:buClr>
                <a:schemeClr val="dk1"/>
              </a:buClr>
              <a:buSzPct val="30555"/>
              <a:buFont typeface="Arial"/>
              <a:buNone/>
            </a:pPr>
            <a:r>
              <a:rPr lang="en" sz="3600" b="1" dirty="0">
                <a:solidFill>
                  <a:schemeClr val="dk1"/>
                </a:solidFill>
                <a:latin typeface="Proxima Nova"/>
                <a:ea typeface="Proxima Nova"/>
                <a:cs typeface="Proxima Nova"/>
                <a:sym typeface="Proxima Nova"/>
              </a:rPr>
              <a:t>kubernetes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animEffect transition="in" filter="fade">
                                      <p:cBhvr>
                                        <p:cTn id="7" dur="500"/>
                                        <p:tgtEl>
                                          <p:spTgt spid="5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xEl>
                                              <p:pRg st="1" end="1"/>
                                            </p:txEl>
                                          </p:spTgt>
                                        </p:tgtEl>
                                        <p:attrNameLst>
                                          <p:attrName>style.visibility</p:attrName>
                                        </p:attrNameLst>
                                      </p:cBhvr>
                                      <p:to>
                                        <p:strVal val="visible"/>
                                      </p:to>
                                    </p:set>
                                    <p:animEffect transition="in" filter="fade">
                                      <p:cBhvr>
                                        <p:cTn id="12" dur="500"/>
                                        <p:tgtEl>
                                          <p:spTgt spid="5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xEl>
                                              <p:pRg st="2" end="2"/>
                                            </p:txEl>
                                          </p:spTgt>
                                        </p:tgtEl>
                                        <p:attrNameLst>
                                          <p:attrName>style.visibility</p:attrName>
                                        </p:attrNameLst>
                                      </p:cBhvr>
                                      <p:to>
                                        <p:strVal val="visible"/>
                                      </p:to>
                                    </p:set>
                                    <p:animEffect transition="in" filter="fade">
                                      <p:cBhvr>
                                        <p:cTn id="17" dur="500"/>
                                        <p:tgtEl>
                                          <p:spTgt spid="5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0">
                                            <p:txEl>
                                              <p:pRg st="3" end="3"/>
                                            </p:txEl>
                                          </p:spTgt>
                                        </p:tgtEl>
                                        <p:attrNameLst>
                                          <p:attrName>style.visibility</p:attrName>
                                        </p:attrNameLst>
                                      </p:cBhvr>
                                      <p:to>
                                        <p:strVal val="visible"/>
                                      </p:to>
                                    </p:set>
                                    <p:animEffect transition="in" filter="fade">
                                      <p:cBhvr>
                                        <p:cTn id="22" dur="500"/>
                                        <p:tgtEl>
                                          <p:spTgt spid="5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0">
                                            <p:txEl>
                                              <p:pRg st="4" end="4"/>
                                            </p:txEl>
                                          </p:spTgt>
                                        </p:tgtEl>
                                        <p:attrNameLst>
                                          <p:attrName>style.visibility</p:attrName>
                                        </p:attrNameLst>
                                      </p:cBhvr>
                                      <p:to>
                                        <p:strVal val="visible"/>
                                      </p:to>
                                    </p:set>
                                    <p:animEffect transition="in" filter="fade">
                                      <p:cBhvr>
                                        <p:cTn id="27" dur="500"/>
                                        <p:tgtEl>
                                          <p:spTgt spid="5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0">
                                            <p:txEl>
                                              <p:pRg st="5" end="5"/>
                                            </p:txEl>
                                          </p:spTgt>
                                        </p:tgtEl>
                                        <p:attrNameLst>
                                          <p:attrName>style.visibility</p:attrName>
                                        </p:attrNameLst>
                                      </p:cBhvr>
                                      <p:to>
                                        <p:strVal val="visible"/>
                                      </p:to>
                                    </p:set>
                                    <p:animEffect transition="in" filter="fade">
                                      <p:cBhvr>
                                        <p:cTn id="32" dur="500"/>
                                        <p:tgtEl>
                                          <p:spTgt spid="5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0">
                                            <p:txEl>
                                              <p:pRg st="7" end="7"/>
                                            </p:txEl>
                                          </p:spTgt>
                                        </p:tgtEl>
                                        <p:attrNameLst>
                                          <p:attrName>style.visibility</p:attrName>
                                        </p:attrNameLst>
                                      </p:cBhvr>
                                      <p:to>
                                        <p:strVal val="visible"/>
                                      </p:to>
                                    </p:set>
                                    <p:animEffect transition="in" filter="fade">
                                      <p:cBhvr>
                                        <p:cTn id="37" dur="500"/>
                                        <p:tgtEl>
                                          <p:spTgt spid="50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US" dirty="0"/>
              <a:t>BUT WAIT</a:t>
            </a:r>
            <a:r>
              <a:rPr lang="en" dirty="0"/>
              <a:t>, THERE’S MORE!</a:t>
            </a:r>
          </a:p>
        </p:txBody>
      </p:sp>
      <p:sp>
        <p:nvSpPr>
          <p:cNvPr id="782" name="Shape 782"/>
          <p:cNvSpPr txBox="1"/>
          <p:nvPr/>
        </p:nvSpPr>
        <p:spPr>
          <a:xfrm>
            <a:off x="1447069" y="184344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Routing &amp; Load Balancing</a:t>
            </a:r>
          </a:p>
        </p:txBody>
      </p:sp>
      <p:sp>
        <p:nvSpPr>
          <p:cNvPr id="783" name="Shape 783"/>
          <p:cNvSpPr txBox="1"/>
          <p:nvPr/>
        </p:nvSpPr>
        <p:spPr>
          <a:xfrm>
            <a:off x="1447069" y="129917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Multi-tenancy</a:t>
            </a:r>
          </a:p>
        </p:txBody>
      </p:sp>
      <p:sp>
        <p:nvSpPr>
          <p:cNvPr id="784" name="Shape 784"/>
          <p:cNvSpPr txBox="1"/>
          <p:nvPr/>
        </p:nvSpPr>
        <p:spPr>
          <a:xfrm>
            <a:off x="1447069" y="238770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CI/CD Pipelines</a:t>
            </a:r>
          </a:p>
        </p:txBody>
      </p:sp>
      <p:sp>
        <p:nvSpPr>
          <p:cNvPr id="785" name="Shape 785"/>
          <p:cNvSpPr txBox="1"/>
          <p:nvPr/>
        </p:nvSpPr>
        <p:spPr>
          <a:xfrm>
            <a:off x="1447069" y="293197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Role-based Authorization</a:t>
            </a:r>
          </a:p>
        </p:txBody>
      </p:sp>
      <p:sp>
        <p:nvSpPr>
          <p:cNvPr id="786" name="Shape 786"/>
          <p:cNvSpPr txBox="1"/>
          <p:nvPr/>
        </p:nvSpPr>
        <p:spPr>
          <a:xfrm>
            <a:off x="1447069" y="347623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Capacity Management</a:t>
            </a:r>
          </a:p>
        </p:txBody>
      </p:sp>
      <p:sp>
        <p:nvSpPr>
          <p:cNvPr id="787" name="Shape 787"/>
          <p:cNvSpPr txBox="1"/>
          <p:nvPr/>
        </p:nvSpPr>
        <p:spPr>
          <a:xfrm>
            <a:off x="4616830" y="402050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Chargeback</a:t>
            </a:r>
          </a:p>
        </p:txBody>
      </p:sp>
      <p:sp>
        <p:nvSpPr>
          <p:cNvPr id="788" name="Shape 788"/>
          <p:cNvSpPr txBox="1"/>
          <p:nvPr/>
        </p:nvSpPr>
        <p:spPr>
          <a:xfrm>
            <a:off x="4616830" y="347623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Vulnerability Scanning</a:t>
            </a:r>
          </a:p>
        </p:txBody>
      </p:sp>
      <p:sp>
        <p:nvSpPr>
          <p:cNvPr id="789" name="Shape 789"/>
          <p:cNvSpPr txBox="1"/>
          <p:nvPr/>
        </p:nvSpPr>
        <p:spPr>
          <a:xfrm>
            <a:off x="4616830" y="293197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Container Isolation</a:t>
            </a:r>
          </a:p>
        </p:txBody>
      </p:sp>
      <p:sp>
        <p:nvSpPr>
          <p:cNvPr id="790" name="Shape 790"/>
          <p:cNvSpPr txBox="1"/>
          <p:nvPr/>
        </p:nvSpPr>
        <p:spPr>
          <a:xfrm>
            <a:off x="4616830" y="238770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Image Build Automation</a:t>
            </a:r>
          </a:p>
        </p:txBody>
      </p:sp>
      <p:sp>
        <p:nvSpPr>
          <p:cNvPr id="791" name="Shape 791"/>
          <p:cNvSpPr txBox="1"/>
          <p:nvPr/>
        </p:nvSpPr>
        <p:spPr>
          <a:xfrm>
            <a:off x="4616830" y="184344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Quota Management</a:t>
            </a:r>
          </a:p>
        </p:txBody>
      </p:sp>
      <p:sp>
        <p:nvSpPr>
          <p:cNvPr id="792" name="Shape 792"/>
          <p:cNvSpPr txBox="1"/>
          <p:nvPr/>
        </p:nvSpPr>
        <p:spPr>
          <a:xfrm>
            <a:off x="4616830" y="129917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Teams and Collaboration</a:t>
            </a:r>
          </a:p>
        </p:txBody>
      </p:sp>
      <p:sp>
        <p:nvSpPr>
          <p:cNvPr id="793" name="Shape 793"/>
          <p:cNvSpPr txBox="1"/>
          <p:nvPr/>
        </p:nvSpPr>
        <p:spPr>
          <a:xfrm>
            <a:off x="1447069" y="402050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Infrastructure Visibility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body" idx="1"/>
          </p:nvPr>
        </p:nvSpPr>
        <p:spPr>
          <a:xfrm>
            <a:off x="262890" y="437314"/>
            <a:ext cx="4606290" cy="3094555"/>
          </a:xfrm>
          <a:prstGeom prst="rect">
            <a:avLst/>
          </a:prstGeom>
        </p:spPr>
        <p:txBody>
          <a:bodyPr lIns="91425" tIns="91425" rIns="91425" bIns="91425" anchor="t" anchorCtr="0">
            <a:noAutofit/>
          </a:bodyPr>
          <a:lstStyle/>
          <a:p>
            <a:pPr marL="285750" indent="-285750"/>
            <a:r>
              <a:rPr lang="en" sz="1800"/>
              <a:t>CRI-O (Container Runtime Interface – Open Container Initiative) </a:t>
            </a:r>
            <a:endParaRPr lang="en" sz="1800" dirty="0"/>
          </a:p>
          <a:p>
            <a:pPr marL="285750" indent="-285750"/>
            <a:r>
              <a:rPr lang="en" sz="1800" dirty="0"/>
              <a:t>Leading enterprise distribution of </a:t>
            </a:r>
            <a:r>
              <a:rPr lang="en-US" sz="1800" dirty="0"/>
              <a:t>Kubernetes</a:t>
            </a:r>
          </a:p>
          <a:p>
            <a:pPr marL="285750" indent="-285750"/>
            <a:r>
              <a:rPr lang="en" sz="1800" dirty="0">
                <a:solidFill>
                  <a:srgbClr val="FF0000"/>
                </a:solidFill>
              </a:rPr>
              <a:t>Building</a:t>
            </a:r>
            <a:r>
              <a:rPr lang="en" sz="1800" dirty="0"/>
              <a:t>, </a:t>
            </a:r>
            <a:r>
              <a:rPr lang="en" sz="1800" dirty="0">
                <a:solidFill>
                  <a:srgbClr val="FF0000"/>
                </a:solidFill>
              </a:rPr>
              <a:t>Distributing</a:t>
            </a:r>
            <a:r>
              <a:rPr lang="en" sz="1800" dirty="0"/>
              <a:t> and </a:t>
            </a:r>
            <a:r>
              <a:rPr lang="en" sz="1800" dirty="0">
                <a:solidFill>
                  <a:srgbClr val="FF0000"/>
                </a:solidFill>
              </a:rPr>
              <a:t>Running</a:t>
            </a:r>
            <a:r>
              <a:rPr lang="en" sz="1800" dirty="0"/>
              <a:t> containers at scale</a:t>
            </a:r>
          </a:p>
          <a:p>
            <a:pPr marL="285750" indent="-285750"/>
            <a:r>
              <a:rPr lang="en-US" sz="1800" dirty="0"/>
              <a:t>Rapid Application</a:t>
            </a:r>
          </a:p>
          <a:p>
            <a:pPr marL="285750" indent="-285750"/>
            <a:r>
              <a:rPr lang="en-US" sz="1800" dirty="0"/>
              <a:t>Deployment</a:t>
            </a:r>
          </a:p>
          <a:p>
            <a:pPr marL="285750" indent="-285750"/>
            <a:r>
              <a:rPr lang="en-US" sz="1800" dirty="0"/>
              <a:t>Scaling</a:t>
            </a:r>
            <a:endParaRPr lang="en" sz="1800" dirty="0"/>
          </a:p>
        </p:txBody>
      </p:sp>
      <p:pic>
        <p:nvPicPr>
          <p:cNvPr id="799" name="Shape 799"/>
          <p:cNvPicPr preferRelativeResize="0"/>
          <p:nvPr/>
        </p:nvPicPr>
        <p:blipFill>
          <a:blip r:embed="rId3">
            <a:alphaModFix/>
          </a:blip>
          <a:stretch>
            <a:fillRect/>
          </a:stretch>
        </p:blipFill>
        <p:spPr>
          <a:xfrm>
            <a:off x="5049255" y="1981800"/>
            <a:ext cx="3453524" cy="88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Effect transition="in" filter="fade">
                                      <p:cBhvr>
                                        <p:cTn id="7" dur="500"/>
                                        <p:tgtEl>
                                          <p:spTgt spid="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Effect transition="in" filter="fade">
                                      <p:cBhvr>
                                        <p:cTn id="12" dur="500"/>
                                        <p:tgtEl>
                                          <p:spTgt spid="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8">
                                            <p:txEl>
                                              <p:pRg st="2" end="2"/>
                                            </p:txEl>
                                          </p:spTgt>
                                        </p:tgtEl>
                                        <p:attrNameLst>
                                          <p:attrName>style.visibility</p:attrName>
                                        </p:attrNameLst>
                                      </p:cBhvr>
                                      <p:to>
                                        <p:strVal val="visible"/>
                                      </p:to>
                                    </p:set>
                                    <p:animEffect transition="in" filter="fade">
                                      <p:cBhvr>
                                        <p:cTn id="17" dur="500"/>
                                        <p:tgtEl>
                                          <p:spTgt spid="7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8">
                                            <p:txEl>
                                              <p:pRg st="3" end="3"/>
                                            </p:txEl>
                                          </p:spTgt>
                                        </p:tgtEl>
                                        <p:attrNameLst>
                                          <p:attrName>style.visibility</p:attrName>
                                        </p:attrNameLst>
                                      </p:cBhvr>
                                      <p:to>
                                        <p:strVal val="visible"/>
                                      </p:to>
                                    </p:set>
                                    <p:animEffect transition="in" filter="fade">
                                      <p:cBhvr>
                                        <p:cTn id="22" dur="500"/>
                                        <p:tgtEl>
                                          <p:spTgt spid="7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8">
                                            <p:txEl>
                                              <p:pRg st="4" end="4"/>
                                            </p:txEl>
                                          </p:spTgt>
                                        </p:tgtEl>
                                        <p:attrNameLst>
                                          <p:attrName>style.visibility</p:attrName>
                                        </p:attrNameLst>
                                      </p:cBhvr>
                                      <p:to>
                                        <p:strVal val="visible"/>
                                      </p:to>
                                    </p:set>
                                    <p:animEffect transition="in" filter="fade">
                                      <p:cBhvr>
                                        <p:cTn id="27" dur="500"/>
                                        <p:tgtEl>
                                          <p:spTgt spid="7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xEl>
                                              <p:pRg st="5" end="5"/>
                                            </p:txEl>
                                          </p:spTgt>
                                        </p:tgtEl>
                                        <p:attrNameLst>
                                          <p:attrName>style.visibility</p:attrName>
                                        </p:attrNameLst>
                                      </p:cBhvr>
                                      <p:to>
                                        <p:strVal val="visible"/>
                                      </p:to>
                                    </p:set>
                                    <p:animEffect transition="in" filter="fade">
                                      <p:cBhvr>
                                        <p:cTn id="32" dur="500"/>
                                        <p:tgtEl>
                                          <p:spTgt spid="7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C192A-0AA0-417F-8CE5-B2A0C413022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90F9221-FCA5-4FE7-B847-46C4BBC202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1FA56AB-6DA9-4195-BFCD-CF313A0AF7EF}"/>
              </a:ext>
            </a:extLst>
          </p:cNvPr>
          <p:cNvPicPr>
            <a:picLocks noChangeAspect="1"/>
          </p:cNvPicPr>
          <p:nvPr/>
        </p:nvPicPr>
        <p:blipFill>
          <a:blip r:embed="rId2"/>
          <a:stretch>
            <a:fillRect/>
          </a:stretch>
        </p:blipFill>
        <p:spPr>
          <a:xfrm>
            <a:off x="0" y="23782"/>
            <a:ext cx="9144000" cy="4730175"/>
          </a:xfrm>
          <a:prstGeom prst="rect">
            <a:avLst/>
          </a:prstGeom>
        </p:spPr>
      </p:pic>
    </p:spTree>
    <p:extLst>
      <p:ext uri="{BB962C8B-B14F-4D97-AF65-F5344CB8AC3E}">
        <p14:creationId xmlns:p14="http://schemas.microsoft.com/office/powerpoint/2010/main" val="4243936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Introductions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22301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Name</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Role/Title</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Experience/knowledge with Containers?</a:t>
            </a:r>
          </a:p>
        </p:txBody>
      </p:sp>
    </p:spTree>
    <p:extLst>
      <p:ext uri="{BB962C8B-B14F-4D97-AF65-F5344CB8AC3E}">
        <p14:creationId xmlns:p14="http://schemas.microsoft.com/office/powerpoint/2010/main" val="356363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046"/>
        <p:cNvGrpSpPr/>
        <p:nvPr/>
      </p:nvGrpSpPr>
      <p:grpSpPr>
        <a:xfrm>
          <a:off x="0" y="0"/>
          <a:ext cx="0" cy="0"/>
          <a:chOff x="0" y="0"/>
          <a:chExt cx="0" cy="0"/>
        </a:xfrm>
      </p:grpSpPr>
      <p:sp>
        <p:nvSpPr>
          <p:cNvPr id="2" name="TextBox 1">
            <a:extLst>
              <a:ext uri="{FF2B5EF4-FFF2-40B4-BE49-F238E27FC236}">
                <a16:creationId xmlns:a16="http://schemas.microsoft.com/office/drawing/2014/main" id="{40267D3C-A8F5-4366-9244-03569A7B5E8D}"/>
              </a:ext>
            </a:extLst>
          </p:cNvPr>
          <p:cNvSpPr txBox="1"/>
          <p:nvPr/>
        </p:nvSpPr>
        <p:spPr>
          <a:xfrm>
            <a:off x="2143918" y="1600724"/>
            <a:ext cx="5004896" cy="830997"/>
          </a:xfrm>
          <a:prstGeom prst="rect">
            <a:avLst/>
          </a:prstGeom>
          <a:noFill/>
        </p:spPr>
        <p:txBody>
          <a:bodyPr wrap="none" rtlCol="0">
            <a:spAutoFit/>
          </a:bodyPr>
          <a:lstStyle/>
          <a:p>
            <a:r>
              <a:rPr lang="en-US" sz="4800" dirty="0"/>
              <a:t>ARCHITECTURE</a:t>
            </a:r>
          </a:p>
        </p:txBody>
      </p:sp>
    </p:spTree>
    <p:extLst>
      <p:ext uri="{BB962C8B-B14F-4D97-AF65-F5344CB8AC3E}">
        <p14:creationId xmlns:p14="http://schemas.microsoft.com/office/powerpoint/2010/main" val="3342229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Shape 1637"/>
          <p:cNvSpPr txBox="1">
            <a:spLocks noGrp="1"/>
          </p:cNvSpPr>
          <p:nvPr>
            <p:ph type="title"/>
          </p:nvPr>
        </p:nvSpPr>
        <p:spPr>
          <a:xfrm>
            <a:off x="134350" y="104500"/>
            <a:ext cx="71430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OpenShift runs on your choice of infrastructure</a:t>
            </a:r>
            <a:endParaRPr/>
          </a:p>
        </p:txBody>
      </p:sp>
      <p:grpSp>
        <p:nvGrpSpPr>
          <p:cNvPr id="1638" name="Shape 1638"/>
          <p:cNvGrpSpPr/>
          <p:nvPr/>
        </p:nvGrpSpPr>
        <p:grpSpPr>
          <a:xfrm>
            <a:off x="2619875" y="4108010"/>
            <a:ext cx="5682885" cy="625062"/>
            <a:chOff x="2619875" y="4085196"/>
            <a:chExt cx="5312101" cy="584279"/>
          </a:xfrm>
        </p:grpSpPr>
        <p:pic>
          <p:nvPicPr>
            <p:cNvPr id="1639" name="Shape 1639"/>
            <p:cNvPicPr preferRelativeResize="0"/>
            <p:nvPr/>
          </p:nvPicPr>
          <p:blipFill>
            <a:blip r:embed="rId3">
              <a:alphaModFix/>
            </a:blip>
            <a:stretch>
              <a:fillRect/>
            </a:stretch>
          </p:blipFill>
          <p:spPr>
            <a:xfrm>
              <a:off x="2619875" y="4085196"/>
              <a:ext cx="5312101" cy="584279"/>
            </a:xfrm>
            <a:prstGeom prst="rect">
              <a:avLst/>
            </a:prstGeom>
            <a:noFill/>
            <a:ln>
              <a:noFill/>
            </a:ln>
          </p:spPr>
        </p:pic>
        <p:pic>
          <p:nvPicPr>
            <p:cNvPr id="1640" name="Shape 1640"/>
            <p:cNvPicPr preferRelativeResize="0"/>
            <p:nvPr/>
          </p:nvPicPr>
          <p:blipFill>
            <a:blip r:embed="rId4">
              <a:alphaModFix/>
            </a:blip>
            <a:stretch>
              <a:fillRect/>
            </a:stretch>
          </p:blipFill>
          <p:spPr>
            <a:xfrm>
              <a:off x="3725891" y="4177719"/>
              <a:ext cx="3100060" cy="39925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Shape 1645"/>
          <p:cNvSpPr txBox="1">
            <a:spLocks noGrp="1"/>
          </p:cNvSpPr>
          <p:nvPr>
            <p:ph type="title"/>
          </p:nvPr>
        </p:nvSpPr>
        <p:spPr>
          <a:xfrm>
            <a:off x="134350" y="104500"/>
            <a:ext cx="7365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Nodes are instances of RHEL where apps will run</a:t>
            </a:r>
            <a:endParaRPr/>
          </a:p>
        </p:txBody>
      </p:sp>
      <p:pic>
        <p:nvPicPr>
          <p:cNvPr id="1646" name="Shape 164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47" name="Shape 164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48" name="Shape 1648"/>
          <p:cNvGrpSpPr/>
          <p:nvPr/>
        </p:nvGrpSpPr>
        <p:grpSpPr>
          <a:xfrm>
            <a:off x="2619875" y="4108010"/>
            <a:ext cx="5682885" cy="625062"/>
            <a:chOff x="2619875" y="4085196"/>
            <a:chExt cx="5312101" cy="584279"/>
          </a:xfrm>
        </p:grpSpPr>
        <p:pic>
          <p:nvPicPr>
            <p:cNvPr id="1649" name="Shape 164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50" name="Shape 165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51" name="Shape 165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52" name="Shape 165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53" name="Shape 165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54" name="Shape 165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55" name="Shape 1655"/>
          <p:cNvPicPr preferRelativeResize="0"/>
          <p:nvPr/>
        </p:nvPicPr>
        <p:blipFill>
          <a:blip r:embed="rId4">
            <a:alphaModFix/>
          </a:blip>
          <a:stretch>
            <a:fillRect/>
          </a:stretch>
        </p:blipFill>
        <p:spPr>
          <a:xfrm>
            <a:off x="6384034" y="2350282"/>
            <a:ext cx="988916" cy="11427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pic>
        <p:nvPicPr>
          <p:cNvPr id="1660" name="Shape 1660"/>
          <p:cNvPicPr preferRelativeResize="0"/>
          <p:nvPr/>
        </p:nvPicPr>
        <p:blipFill>
          <a:blip r:embed="rId3">
            <a:alphaModFix/>
          </a:blip>
          <a:stretch>
            <a:fillRect/>
          </a:stretch>
        </p:blipFill>
        <p:spPr>
          <a:xfrm>
            <a:off x="1060250" y="790100"/>
            <a:ext cx="7219501" cy="3738325"/>
          </a:xfrm>
          <a:prstGeom prst="rect">
            <a:avLst/>
          </a:prstGeom>
          <a:noFill/>
          <a:ln>
            <a:noFill/>
          </a:ln>
        </p:spPr>
      </p:pic>
      <p:sp>
        <p:nvSpPr>
          <p:cNvPr id="1661" name="Shape 1661"/>
          <p:cNvSpPr txBox="1">
            <a:spLocks noGrp="1"/>
          </p:cNvSpPr>
          <p:nvPr>
            <p:ph type="title"/>
          </p:nvPr>
        </p:nvSpPr>
        <p:spPr>
          <a:xfrm>
            <a:off x="134350" y="104500"/>
            <a:ext cx="72195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Apps and components run in containers</a:t>
            </a:r>
            <a:endParaRPr/>
          </a:p>
        </p:txBody>
      </p:sp>
      <p:sp>
        <p:nvSpPr>
          <p:cNvPr id="1662" name="Shape 1662"/>
          <p:cNvSpPr txBox="1"/>
          <p:nvPr/>
        </p:nvSpPr>
        <p:spPr>
          <a:xfrm>
            <a:off x="1145925" y="1153825"/>
            <a:ext cx="1280700" cy="61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solidFill>
                  <a:srgbClr val="FFFFFF"/>
                </a:solidFill>
                <a:latin typeface="Proxima Nova"/>
                <a:ea typeface="Proxima Nova"/>
                <a:cs typeface="Proxima Nova"/>
                <a:sym typeface="Proxima Nova"/>
              </a:rPr>
              <a:t>Container Image</a:t>
            </a:r>
            <a:endParaRPr sz="1800" b="1">
              <a:solidFill>
                <a:srgbClr val="FFFFFF"/>
              </a:solidFill>
              <a:latin typeface="Proxima Nova"/>
              <a:ea typeface="Proxima Nova"/>
              <a:cs typeface="Proxima Nova"/>
              <a:sym typeface="Proxima Nova"/>
            </a:endParaRPr>
          </a:p>
        </p:txBody>
      </p:sp>
      <p:sp>
        <p:nvSpPr>
          <p:cNvPr id="1663" name="Shape 1663"/>
          <p:cNvSpPr txBox="1"/>
          <p:nvPr/>
        </p:nvSpPr>
        <p:spPr>
          <a:xfrm>
            <a:off x="1145925" y="2278875"/>
            <a:ext cx="1280700"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rgbClr val="FFFFFF"/>
                </a:solidFill>
                <a:latin typeface="Proxima Nova"/>
                <a:ea typeface="Proxima Nova"/>
                <a:cs typeface="Proxima Nova"/>
                <a:sym typeface="Proxima Nova"/>
              </a:rPr>
              <a:t>Container</a:t>
            </a:r>
            <a:endParaRPr sz="1800" b="1">
              <a:solidFill>
                <a:srgbClr val="FFFFFF"/>
              </a:solidFill>
              <a:latin typeface="Proxima Nova"/>
              <a:ea typeface="Proxima Nova"/>
              <a:cs typeface="Proxima Nova"/>
              <a:sym typeface="Proxima Nova"/>
            </a:endParaRPr>
          </a:p>
        </p:txBody>
      </p:sp>
      <p:sp>
        <p:nvSpPr>
          <p:cNvPr id="1664" name="Shape 1664"/>
          <p:cNvSpPr txBox="1"/>
          <p:nvPr/>
        </p:nvSpPr>
        <p:spPr>
          <a:xfrm>
            <a:off x="1191024" y="3453450"/>
            <a:ext cx="740645" cy="350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dirty="0">
                <a:solidFill>
                  <a:srgbClr val="FFFFFF"/>
                </a:solidFill>
                <a:latin typeface="Proxima Nova"/>
                <a:ea typeface="Proxima Nova"/>
                <a:cs typeface="Proxima Nova"/>
                <a:sym typeface="Proxima Nova"/>
              </a:rPr>
              <a:t>Pod</a:t>
            </a:r>
            <a:endParaRPr sz="1800" b="1" dirty="0">
              <a:solidFill>
                <a:srgbClr val="FFFFFF"/>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Shape 1669"/>
          <p:cNvSpPr txBox="1">
            <a:spLocks noGrp="1"/>
          </p:cNvSpPr>
          <p:nvPr>
            <p:ph type="title"/>
          </p:nvPr>
        </p:nvSpPr>
        <p:spPr>
          <a:xfrm>
            <a:off x="134350" y="104500"/>
            <a:ext cx="86478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Pods are the orchestrated unit in OpenShift</a:t>
            </a:r>
            <a:endParaRPr/>
          </a:p>
        </p:txBody>
      </p:sp>
      <p:pic>
        <p:nvPicPr>
          <p:cNvPr id="1670" name="Shape 1670"/>
          <p:cNvPicPr preferRelativeResize="0"/>
          <p:nvPr/>
        </p:nvPicPr>
        <p:blipFill>
          <a:blip r:embed="rId3">
            <a:alphaModFix/>
          </a:blip>
          <a:stretch>
            <a:fillRect/>
          </a:stretch>
        </p:blipFill>
        <p:spPr>
          <a:xfrm>
            <a:off x="2006027" y="397762"/>
            <a:ext cx="5270700" cy="43479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Shape 1675"/>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Masters are the Control Plane</a:t>
            </a:r>
            <a:endParaRPr/>
          </a:p>
        </p:txBody>
      </p:sp>
      <p:pic>
        <p:nvPicPr>
          <p:cNvPr id="1676" name="Shape 1676"/>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77" name="Shape 1677"/>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78" name="Shape 1678"/>
          <p:cNvGrpSpPr/>
          <p:nvPr/>
        </p:nvGrpSpPr>
        <p:grpSpPr>
          <a:xfrm>
            <a:off x="2619875" y="4108010"/>
            <a:ext cx="5682885" cy="625062"/>
            <a:chOff x="2619875" y="4085196"/>
            <a:chExt cx="5312101" cy="584279"/>
          </a:xfrm>
        </p:grpSpPr>
        <p:pic>
          <p:nvPicPr>
            <p:cNvPr id="1679" name="Shape 1679"/>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80" name="Shape 1680"/>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81" name="Shape 1681"/>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82" name="Shape 1682"/>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83" name="Shape 1683"/>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684" name="Shape 1684"/>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685" name="Shape 1685"/>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686" name="Shape 1686"/>
          <p:cNvPicPr preferRelativeResize="0"/>
          <p:nvPr/>
        </p:nvPicPr>
        <p:blipFill>
          <a:blip r:embed="rId7">
            <a:alphaModFix/>
          </a:blip>
          <a:stretch>
            <a:fillRect/>
          </a:stretch>
        </p:blipFill>
        <p:spPr>
          <a:xfrm>
            <a:off x="2702577" y="1152672"/>
            <a:ext cx="1311029" cy="23404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Shape 1691"/>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API and Authentication</a:t>
            </a:r>
            <a:endParaRPr/>
          </a:p>
        </p:txBody>
      </p:sp>
      <p:pic>
        <p:nvPicPr>
          <p:cNvPr id="1692" name="Shape 1692"/>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693" name="Shape 1693"/>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694" name="Shape 1694"/>
          <p:cNvGrpSpPr/>
          <p:nvPr/>
        </p:nvGrpSpPr>
        <p:grpSpPr>
          <a:xfrm>
            <a:off x="2619875" y="4108010"/>
            <a:ext cx="5682885" cy="625062"/>
            <a:chOff x="2619875" y="4085196"/>
            <a:chExt cx="5312101" cy="584279"/>
          </a:xfrm>
        </p:grpSpPr>
        <p:pic>
          <p:nvPicPr>
            <p:cNvPr id="1695" name="Shape 1695"/>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696" name="Shape 1696"/>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697" name="Shape 1697"/>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698" name="Shape 1698"/>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699" name="Shape 1699"/>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00" name="Shape 1700"/>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01" name="Shape 1701"/>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02" name="Shape 1702"/>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03" name="Shape 1703"/>
          <p:cNvPicPr preferRelativeResize="0"/>
          <p:nvPr/>
        </p:nvPicPr>
        <p:blipFill>
          <a:blip r:embed="rId8">
            <a:alphaModFix/>
          </a:blip>
          <a:stretch>
            <a:fillRect/>
          </a:stretch>
        </p:blipFill>
        <p:spPr>
          <a:xfrm>
            <a:off x="2770068" y="1483032"/>
            <a:ext cx="1176146" cy="31645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Shape 1708"/>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Desired and Current State</a:t>
            </a:r>
            <a:endParaRPr/>
          </a:p>
        </p:txBody>
      </p:sp>
      <p:pic>
        <p:nvPicPr>
          <p:cNvPr id="1709" name="Shape 170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10" name="Shape 1710"/>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11" name="Shape 1711"/>
          <p:cNvGrpSpPr/>
          <p:nvPr/>
        </p:nvGrpSpPr>
        <p:grpSpPr>
          <a:xfrm>
            <a:off x="2619875" y="4108010"/>
            <a:ext cx="5682885" cy="625062"/>
            <a:chOff x="2619875" y="4085196"/>
            <a:chExt cx="5312101" cy="584279"/>
          </a:xfrm>
        </p:grpSpPr>
        <p:pic>
          <p:nvPicPr>
            <p:cNvPr id="1712" name="Shape 1712"/>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13" name="Shape 1713"/>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14" name="Shape 1714"/>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15" name="Shape 1715"/>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16" name="Shape 1716"/>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17" name="Shape 1717"/>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18" name="Shape 1718"/>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19" name="Shape 1719"/>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20" name="Shape 1720"/>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21" name="Shape 1721"/>
          <p:cNvPicPr preferRelativeResize="0"/>
          <p:nvPr/>
        </p:nvPicPr>
        <p:blipFill>
          <a:blip r:embed="rId9">
            <a:alphaModFix/>
          </a:blip>
          <a:stretch>
            <a:fillRect/>
          </a:stretch>
        </p:blipFill>
        <p:spPr>
          <a:xfrm>
            <a:off x="2770062" y="1895763"/>
            <a:ext cx="1176059" cy="316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Shape 1726"/>
          <p:cNvSpPr txBox="1">
            <a:spLocks noGrp="1"/>
          </p:cNvSpPr>
          <p:nvPr>
            <p:ph type="title"/>
          </p:nvPr>
        </p:nvSpPr>
        <p:spPr>
          <a:xfrm>
            <a:off x="134350" y="104500"/>
            <a:ext cx="53568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Scheduler Pulls From The Registry</a:t>
            </a:r>
            <a:endParaRPr/>
          </a:p>
        </p:txBody>
      </p:sp>
      <p:pic>
        <p:nvPicPr>
          <p:cNvPr id="1727" name="Shape 172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28" name="Shape 172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29" name="Shape 1729"/>
          <p:cNvGrpSpPr/>
          <p:nvPr/>
        </p:nvGrpSpPr>
        <p:grpSpPr>
          <a:xfrm>
            <a:off x="2619875" y="4108010"/>
            <a:ext cx="5682885" cy="625062"/>
            <a:chOff x="2619875" y="4085196"/>
            <a:chExt cx="5312101" cy="584279"/>
          </a:xfrm>
        </p:grpSpPr>
        <p:pic>
          <p:nvPicPr>
            <p:cNvPr id="1730" name="Shape 173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31" name="Shape 173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32" name="Shape 173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33" name="Shape 173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34" name="Shape 173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35" name="Shape 173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36" name="Shape 173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37" name="Shape 173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38" name="Shape 173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39" name="Shape 173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40" name="Shape 174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41" name="Shape 174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Shape 1746"/>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Orchestration and Scheduling</a:t>
            </a:r>
            <a:endParaRPr/>
          </a:p>
        </p:txBody>
      </p:sp>
      <p:pic>
        <p:nvPicPr>
          <p:cNvPr id="1747" name="Shape 1747"/>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1748" name="Shape 1748"/>
          <p:cNvPicPr preferRelativeResize="0"/>
          <p:nvPr/>
        </p:nvPicPr>
        <p:blipFill>
          <a:blip r:embed="rId4">
            <a:alphaModFix/>
          </a:blip>
          <a:stretch>
            <a:fillRect/>
          </a:stretch>
        </p:blipFill>
        <p:spPr>
          <a:xfrm>
            <a:off x="5248350" y="2350282"/>
            <a:ext cx="988916" cy="1142748"/>
          </a:xfrm>
          <a:prstGeom prst="rect">
            <a:avLst/>
          </a:prstGeom>
          <a:noFill/>
          <a:ln>
            <a:noFill/>
          </a:ln>
        </p:spPr>
      </p:pic>
      <p:grpSp>
        <p:nvGrpSpPr>
          <p:cNvPr id="1749" name="Shape 1749"/>
          <p:cNvGrpSpPr/>
          <p:nvPr/>
        </p:nvGrpSpPr>
        <p:grpSpPr>
          <a:xfrm>
            <a:off x="2619875" y="4108010"/>
            <a:ext cx="5682885" cy="625062"/>
            <a:chOff x="2619875" y="4085196"/>
            <a:chExt cx="5312101" cy="584279"/>
          </a:xfrm>
        </p:grpSpPr>
        <p:pic>
          <p:nvPicPr>
            <p:cNvPr id="1750" name="Shape 1750"/>
            <p:cNvPicPr preferRelativeResize="0"/>
            <p:nvPr/>
          </p:nvPicPr>
          <p:blipFill>
            <a:blip r:embed="rId5">
              <a:alphaModFix/>
            </a:blip>
            <a:stretch>
              <a:fillRect/>
            </a:stretch>
          </p:blipFill>
          <p:spPr>
            <a:xfrm>
              <a:off x="2619875" y="4085196"/>
              <a:ext cx="5312101" cy="584279"/>
            </a:xfrm>
            <a:prstGeom prst="rect">
              <a:avLst/>
            </a:prstGeom>
            <a:noFill/>
            <a:ln>
              <a:noFill/>
            </a:ln>
          </p:spPr>
        </p:pic>
        <p:pic>
          <p:nvPicPr>
            <p:cNvPr id="1751" name="Shape 1751"/>
            <p:cNvPicPr preferRelativeResize="0"/>
            <p:nvPr/>
          </p:nvPicPr>
          <p:blipFill>
            <a:blip r:embed="rId6">
              <a:alphaModFix/>
            </a:blip>
            <a:stretch>
              <a:fillRect/>
            </a:stretch>
          </p:blipFill>
          <p:spPr>
            <a:xfrm>
              <a:off x="3725891" y="4177719"/>
              <a:ext cx="3100060" cy="399250"/>
            </a:xfrm>
            <a:prstGeom prst="rect">
              <a:avLst/>
            </a:prstGeom>
            <a:noFill/>
            <a:ln>
              <a:noFill/>
            </a:ln>
          </p:spPr>
        </p:pic>
      </p:grpSp>
      <p:pic>
        <p:nvPicPr>
          <p:cNvPr id="1752" name="Shape 1752"/>
          <p:cNvPicPr preferRelativeResize="0"/>
          <p:nvPr/>
        </p:nvPicPr>
        <p:blipFill>
          <a:blip r:embed="rId4">
            <a:alphaModFix/>
          </a:blip>
          <a:stretch>
            <a:fillRect/>
          </a:stretch>
        </p:blipFill>
        <p:spPr>
          <a:xfrm>
            <a:off x="4112666" y="1152643"/>
            <a:ext cx="988916" cy="1142748"/>
          </a:xfrm>
          <a:prstGeom prst="rect">
            <a:avLst/>
          </a:prstGeom>
          <a:noFill/>
          <a:ln>
            <a:noFill/>
          </a:ln>
        </p:spPr>
      </p:pic>
      <p:pic>
        <p:nvPicPr>
          <p:cNvPr id="1753" name="Shape 1753"/>
          <p:cNvPicPr preferRelativeResize="0"/>
          <p:nvPr/>
        </p:nvPicPr>
        <p:blipFill>
          <a:blip r:embed="rId4">
            <a:alphaModFix/>
          </a:blip>
          <a:stretch>
            <a:fillRect/>
          </a:stretch>
        </p:blipFill>
        <p:spPr>
          <a:xfrm>
            <a:off x="5248350" y="1146849"/>
            <a:ext cx="988916" cy="1142748"/>
          </a:xfrm>
          <a:prstGeom prst="rect">
            <a:avLst/>
          </a:prstGeom>
          <a:noFill/>
          <a:ln>
            <a:noFill/>
          </a:ln>
        </p:spPr>
      </p:pic>
      <p:pic>
        <p:nvPicPr>
          <p:cNvPr id="1754" name="Shape 1754"/>
          <p:cNvPicPr preferRelativeResize="0"/>
          <p:nvPr/>
        </p:nvPicPr>
        <p:blipFill>
          <a:blip r:embed="rId4">
            <a:alphaModFix/>
          </a:blip>
          <a:stretch>
            <a:fillRect/>
          </a:stretch>
        </p:blipFill>
        <p:spPr>
          <a:xfrm>
            <a:off x="4112666" y="2356076"/>
            <a:ext cx="988916" cy="1142748"/>
          </a:xfrm>
          <a:prstGeom prst="rect">
            <a:avLst/>
          </a:prstGeom>
          <a:noFill/>
          <a:ln>
            <a:noFill/>
          </a:ln>
        </p:spPr>
      </p:pic>
      <p:pic>
        <p:nvPicPr>
          <p:cNvPr id="1755" name="Shape 1755"/>
          <p:cNvPicPr preferRelativeResize="0"/>
          <p:nvPr/>
        </p:nvPicPr>
        <p:blipFill>
          <a:blip r:embed="rId4">
            <a:alphaModFix/>
          </a:blip>
          <a:stretch>
            <a:fillRect/>
          </a:stretch>
        </p:blipFill>
        <p:spPr>
          <a:xfrm>
            <a:off x="6384034" y="1146849"/>
            <a:ext cx="988916" cy="1142748"/>
          </a:xfrm>
          <a:prstGeom prst="rect">
            <a:avLst/>
          </a:prstGeom>
          <a:noFill/>
          <a:ln>
            <a:noFill/>
          </a:ln>
        </p:spPr>
      </p:pic>
      <p:pic>
        <p:nvPicPr>
          <p:cNvPr id="1756" name="Shape 1756"/>
          <p:cNvPicPr preferRelativeResize="0"/>
          <p:nvPr/>
        </p:nvPicPr>
        <p:blipFill>
          <a:blip r:embed="rId4">
            <a:alphaModFix/>
          </a:blip>
          <a:stretch>
            <a:fillRect/>
          </a:stretch>
        </p:blipFill>
        <p:spPr>
          <a:xfrm>
            <a:off x="6384034" y="2350282"/>
            <a:ext cx="988916" cy="1142748"/>
          </a:xfrm>
          <a:prstGeom prst="rect">
            <a:avLst/>
          </a:prstGeom>
          <a:noFill/>
          <a:ln>
            <a:noFill/>
          </a:ln>
        </p:spPr>
      </p:pic>
      <p:pic>
        <p:nvPicPr>
          <p:cNvPr id="1757" name="Shape 1757"/>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1758" name="Shape 1758"/>
          <p:cNvPicPr preferRelativeResize="0"/>
          <p:nvPr/>
        </p:nvPicPr>
        <p:blipFill>
          <a:blip r:embed="rId8">
            <a:alphaModFix/>
          </a:blip>
          <a:stretch>
            <a:fillRect/>
          </a:stretch>
        </p:blipFill>
        <p:spPr>
          <a:xfrm>
            <a:off x="2770068" y="1483032"/>
            <a:ext cx="1176146" cy="316452"/>
          </a:xfrm>
          <a:prstGeom prst="rect">
            <a:avLst/>
          </a:prstGeom>
          <a:noFill/>
          <a:ln>
            <a:noFill/>
          </a:ln>
        </p:spPr>
      </p:pic>
      <p:pic>
        <p:nvPicPr>
          <p:cNvPr id="1759" name="Shape 1759"/>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1760" name="Shape 1760"/>
          <p:cNvPicPr preferRelativeResize="0"/>
          <p:nvPr/>
        </p:nvPicPr>
        <p:blipFill>
          <a:blip r:embed="rId10">
            <a:alphaModFix/>
          </a:blip>
          <a:stretch>
            <a:fillRect/>
          </a:stretch>
        </p:blipFill>
        <p:spPr>
          <a:xfrm>
            <a:off x="2770068" y="2308415"/>
            <a:ext cx="1176047" cy="316425"/>
          </a:xfrm>
          <a:prstGeom prst="rect">
            <a:avLst/>
          </a:prstGeom>
          <a:noFill/>
          <a:ln>
            <a:noFill/>
          </a:ln>
        </p:spPr>
      </p:pic>
      <p:pic>
        <p:nvPicPr>
          <p:cNvPr id="1761" name="Shape 1761"/>
          <p:cNvPicPr preferRelativeResize="0"/>
          <p:nvPr/>
        </p:nvPicPr>
        <p:blipFill rotWithShape="1">
          <a:blip r:embed="rId11">
            <a:alphaModFix/>
          </a:blip>
          <a:srcRect r="6085"/>
          <a:stretch/>
        </p:blipFill>
        <p:spPr>
          <a:xfrm>
            <a:off x="7554675" y="2290399"/>
            <a:ext cx="748075" cy="1261649"/>
          </a:xfrm>
          <a:prstGeom prst="rect">
            <a:avLst/>
          </a:prstGeom>
          <a:noFill/>
          <a:ln>
            <a:noFill/>
          </a:ln>
        </p:spPr>
      </p:pic>
      <p:grpSp>
        <p:nvGrpSpPr>
          <p:cNvPr id="1762" name="Shape 1762"/>
          <p:cNvGrpSpPr/>
          <p:nvPr/>
        </p:nvGrpSpPr>
        <p:grpSpPr>
          <a:xfrm>
            <a:off x="4175425" y="1359200"/>
            <a:ext cx="398523" cy="350700"/>
            <a:chOff x="4175425" y="1359200"/>
            <a:chExt cx="398523" cy="350700"/>
          </a:xfrm>
        </p:grpSpPr>
        <p:pic>
          <p:nvPicPr>
            <p:cNvPr id="1763" name="Shape 1763"/>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64" name="Shape 1764"/>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65" name="Shape 1765"/>
          <p:cNvGrpSpPr/>
          <p:nvPr/>
        </p:nvGrpSpPr>
        <p:grpSpPr>
          <a:xfrm>
            <a:off x="4631250" y="1742525"/>
            <a:ext cx="398523" cy="350700"/>
            <a:chOff x="4631250" y="1742525"/>
            <a:chExt cx="398523" cy="350700"/>
          </a:xfrm>
        </p:grpSpPr>
        <p:pic>
          <p:nvPicPr>
            <p:cNvPr id="1766" name="Shape 1766"/>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67" name="Shape 1767"/>
            <p:cNvPicPr preferRelativeResize="0"/>
            <p:nvPr/>
          </p:nvPicPr>
          <p:blipFill>
            <a:blip r:embed="rId14">
              <a:alphaModFix/>
            </a:blip>
            <a:stretch>
              <a:fillRect/>
            </a:stretch>
          </p:blipFill>
          <p:spPr>
            <a:xfrm>
              <a:off x="4694653" y="1831688"/>
              <a:ext cx="271722" cy="2232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554748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Goal – Answer These Questions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695264" y="880348"/>
            <a:ext cx="8301251" cy="3445846"/>
          </a:xfrm>
          <a:prstGeom prst="rect">
            <a:avLst/>
          </a:prstGeom>
          <a:noFill/>
          <a:ln>
            <a:noFill/>
          </a:ln>
        </p:spPr>
        <p:txBody>
          <a:bodyPr lIns="91425" tIns="91425" rIns="91425" bIns="91425" anchor="t" anchorCtr="0">
            <a:noAutofit/>
          </a:bodyPr>
          <a:lstStyle/>
          <a:p>
            <a:pPr marL="285750" indent="-285750">
              <a:lnSpc>
                <a:spcPct val="115000"/>
              </a:lnSpc>
              <a:spcBef>
                <a:spcPts val="600"/>
              </a:spcBef>
              <a:buFont typeface="Arial" panose="020B0604020202020204" pitchFamily="34" charset="0"/>
              <a:buChar char="•"/>
            </a:pPr>
            <a:r>
              <a:rPr lang="en" sz="2400" dirty="0">
                <a:latin typeface="Proxima Nova"/>
                <a:ea typeface="Proxima Nova"/>
                <a:cs typeface="Proxima Nova"/>
                <a:sym typeface="Proxima Nova"/>
              </a:rPr>
              <a:t>What is the problem?</a:t>
            </a:r>
          </a:p>
          <a:p>
            <a:pPr marL="285750" lvl="0" indent="-285750" rtl="0">
              <a:lnSpc>
                <a:spcPct val="115000"/>
              </a:lnSpc>
              <a:spcBef>
                <a:spcPts val="600"/>
              </a:spcBef>
              <a:buFont typeface="Arial" panose="020B0604020202020204" pitchFamily="34" charset="0"/>
              <a:buChar char="•"/>
            </a:pPr>
            <a:r>
              <a:rPr lang="en" sz="2400" dirty="0">
                <a:solidFill>
                  <a:srgbClr val="000000"/>
                </a:solidFill>
                <a:latin typeface="Proxima Nova"/>
                <a:ea typeface="Proxima Nova"/>
                <a:cs typeface="Proxima Nova"/>
                <a:sym typeface="Proxima Nova"/>
              </a:rPr>
              <a:t>Who are the characters?</a:t>
            </a:r>
          </a:p>
          <a:p>
            <a:pPr marL="285750" lvl="0" indent="-285750" rtl="0">
              <a:lnSpc>
                <a:spcPct val="115000"/>
              </a:lnSpc>
              <a:spcBef>
                <a:spcPts val="600"/>
              </a:spcBef>
              <a:buFont typeface="Arial" panose="020B0604020202020204" pitchFamily="34" charset="0"/>
              <a:buChar char="•"/>
            </a:pPr>
            <a:r>
              <a:rPr lang="en" sz="2400" dirty="0">
                <a:latin typeface="Proxima Nova"/>
                <a:ea typeface="Proxima Nova"/>
                <a:cs typeface="Proxima Nova"/>
                <a:sym typeface="Proxima Nova"/>
              </a:rPr>
              <a:t>How do you solve the problem?</a:t>
            </a:r>
          </a:p>
          <a:p>
            <a:pPr marL="285750" lvl="0" indent="-285750" rtl="0">
              <a:lnSpc>
                <a:spcPct val="115000"/>
              </a:lnSpc>
              <a:spcBef>
                <a:spcPts val="600"/>
              </a:spcBef>
              <a:buFont typeface="Arial" panose="020B0604020202020204" pitchFamily="34" charset="0"/>
              <a:buChar char="•"/>
            </a:pPr>
            <a:r>
              <a:rPr lang="en" sz="2400" dirty="0">
                <a:solidFill>
                  <a:srgbClr val="000000"/>
                </a:solidFill>
                <a:latin typeface="Proxima Nova"/>
                <a:ea typeface="Proxima Nova"/>
                <a:cs typeface="Proxima Nova"/>
                <a:sym typeface="Proxima Nova"/>
              </a:rPr>
              <a:t>What happens at the end, what do you get out of it?</a:t>
            </a:r>
          </a:p>
        </p:txBody>
      </p:sp>
    </p:spTree>
    <p:extLst>
      <p:ext uri="{BB962C8B-B14F-4D97-AF65-F5344CB8AC3E}">
        <p14:creationId xmlns:p14="http://schemas.microsoft.com/office/powerpoint/2010/main" val="44593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Shape 1772"/>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Placement by Policy</a:t>
            </a:r>
            <a:endParaRPr/>
          </a:p>
        </p:txBody>
      </p:sp>
      <p:pic>
        <p:nvPicPr>
          <p:cNvPr id="1773" name="Shape 1773"/>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774" name="Shape 1774"/>
          <p:cNvGrpSpPr/>
          <p:nvPr/>
        </p:nvGrpSpPr>
        <p:grpSpPr>
          <a:xfrm>
            <a:off x="2619875" y="4108010"/>
            <a:ext cx="5682885" cy="625062"/>
            <a:chOff x="2619875" y="4085196"/>
            <a:chExt cx="5312101" cy="584279"/>
          </a:xfrm>
        </p:grpSpPr>
        <p:pic>
          <p:nvPicPr>
            <p:cNvPr id="1775" name="Shape 1775"/>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776" name="Shape 1776"/>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777" name="Shape 1777"/>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778" name="Shape 1778"/>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779" name="Shape 177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780" name="Shape 1780"/>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781" name="Shape 1781"/>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782" name="Shape 1782"/>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783" name="Shape 1783"/>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784" name="Shape 178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785" name="Shape 178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786" name="Shape 178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787" name="Shape 1787"/>
          <p:cNvPicPr preferRelativeResize="0"/>
          <p:nvPr/>
        </p:nvPicPr>
        <p:blipFill>
          <a:blip r:embed="rId11">
            <a:alphaModFix/>
          </a:blip>
          <a:stretch>
            <a:fillRect/>
          </a:stretch>
        </p:blipFill>
        <p:spPr>
          <a:xfrm>
            <a:off x="6384034" y="2350282"/>
            <a:ext cx="988916" cy="1142748"/>
          </a:xfrm>
          <a:prstGeom prst="rect">
            <a:avLst/>
          </a:prstGeom>
          <a:noFill/>
          <a:ln>
            <a:noFill/>
          </a:ln>
        </p:spPr>
      </p:pic>
      <p:grpSp>
        <p:nvGrpSpPr>
          <p:cNvPr id="1788" name="Shape 1788"/>
          <p:cNvGrpSpPr/>
          <p:nvPr/>
        </p:nvGrpSpPr>
        <p:grpSpPr>
          <a:xfrm>
            <a:off x="4175425" y="1359200"/>
            <a:ext cx="398523" cy="350700"/>
            <a:chOff x="4175425" y="1359200"/>
            <a:chExt cx="398523" cy="350700"/>
          </a:xfrm>
        </p:grpSpPr>
        <p:pic>
          <p:nvPicPr>
            <p:cNvPr id="1789" name="Shape 1789"/>
            <p:cNvPicPr preferRelativeResize="0"/>
            <p:nvPr/>
          </p:nvPicPr>
          <p:blipFill>
            <a:blip r:embed="rId12">
              <a:alphaModFix/>
            </a:blip>
            <a:stretch>
              <a:fillRect/>
            </a:stretch>
          </p:blipFill>
          <p:spPr>
            <a:xfrm>
              <a:off x="4175425" y="1359200"/>
              <a:ext cx="398523" cy="350700"/>
            </a:xfrm>
            <a:prstGeom prst="rect">
              <a:avLst/>
            </a:prstGeom>
            <a:noFill/>
            <a:ln>
              <a:noFill/>
            </a:ln>
          </p:spPr>
        </p:pic>
        <p:pic>
          <p:nvPicPr>
            <p:cNvPr id="1790" name="Shape 1790"/>
            <p:cNvPicPr preferRelativeResize="0"/>
            <p:nvPr/>
          </p:nvPicPr>
          <p:blipFill>
            <a:blip r:embed="rId13">
              <a:alphaModFix/>
            </a:blip>
            <a:stretch>
              <a:fillRect/>
            </a:stretch>
          </p:blipFill>
          <p:spPr>
            <a:xfrm>
              <a:off x="4233337" y="1452250"/>
              <a:ext cx="266900" cy="223200"/>
            </a:xfrm>
            <a:prstGeom prst="rect">
              <a:avLst/>
            </a:prstGeom>
            <a:noFill/>
            <a:ln>
              <a:noFill/>
            </a:ln>
          </p:spPr>
        </p:pic>
      </p:grpSp>
      <p:grpSp>
        <p:nvGrpSpPr>
          <p:cNvPr id="1791" name="Shape 1791"/>
          <p:cNvGrpSpPr/>
          <p:nvPr/>
        </p:nvGrpSpPr>
        <p:grpSpPr>
          <a:xfrm>
            <a:off x="4631250" y="1742525"/>
            <a:ext cx="398523" cy="350700"/>
            <a:chOff x="4631250" y="1742525"/>
            <a:chExt cx="398523" cy="350700"/>
          </a:xfrm>
        </p:grpSpPr>
        <p:pic>
          <p:nvPicPr>
            <p:cNvPr id="1792" name="Shape 1792"/>
            <p:cNvPicPr preferRelativeResize="0"/>
            <p:nvPr/>
          </p:nvPicPr>
          <p:blipFill>
            <a:blip r:embed="rId12">
              <a:alphaModFix/>
            </a:blip>
            <a:stretch>
              <a:fillRect/>
            </a:stretch>
          </p:blipFill>
          <p:spPr>
            <a:xfrm>
              <a:off x="4631250" y="1742525"/>
              <a:ext cx="398523" cy="350700"/>
            </a:xfrm>
            <a:prstGeom prst="rect">
              <a:avLst/>
            </a:prstGeom>
            <a:noFill/>
            <a:ln>
              <a:noFill/>
            </a:ln>
          </p:spPr>
        </p:pic>
        <p:pic>
          <p:nvPicPr>
            <p:cNvPr id="1793" name="Shape 1793"/>
            <p:cNvPicPr preferRelativeResize="0"/>
            <p:nvPr/>
          </p:nvPicPr>
          <p:blipFill>
            <a:blip r:embed="rId14">
              <a:alphaModFix/>
            </a:blip>
            <a:stretch>
              <a:fillRect/>
            </a:stretch>
          </p:blipFill>
          <p:spPr>
            <a:xfrm>
              <a:off x="4694653" y="1831688"/>
              <a:ext cx="271722" cy="223200"/>
            </a:xfrm>
            <a:prstGeom prst="rect">
              <a:avLst/>
            </a:prstGeom>
            <a:noFill/>
            <a:ln>
              <a:noFill/>
            </a:ln>
          </p:spPr>
        </p:pic>
      </p:grpSp>
      <p:grpSp>
        <p:nvGrpSpPr>
          <p:cNvPr id="1794" name="Shape 1794"/>
          <p:cNvGrpSpPr/>
          <p:nvPr/>
        </p:nvGrpSpPr>
        <p:grpSpPr>
          <a:xfrm>
            <a:off x="4175425" y="1746900"/>
            <a:ext cx="398523" cy="350700"/>
            <a:chOff x="4175425" y="1746900"/>
            <a:chExt cx="398523" cy="350700"/>
          </a:xfrm>
        </p:grpSpPr>
        <p:pic>
          <p:nvPicPr>
            <p:cNvPr id="1795" name="Shape 1795"/>
            <p:cNvPicPr preferRelativeResize="0"/>
            <p:nvPr/>
          </p:nvPicPr>
          <p:blipFill>
            <a:blip r:embed="rId12">
              <a:alphaModFix/>
            </a:blip>
            <a:stretch>
              <a:fillRect/>
            </a:stretch>
          </p:blipFill>
          <p:spPr>
            <a:xfrm>
              <a:off x="4175425" y="1746900"/>
              <a:ext cx="398523" cy="350700"/>
            </a:xfrm>
            <a:prstGeom prst="rect">
              <a:avLst/>
            </a:prstGeom>
            <a:noFill/>
            <a:ln>
              <a:noFill/>
            </a:ln>
          </p:spPr>
        </p:pic>
        <p:pic>
          <p:nvPicPr>
            <p:cNvPr id="1796" name="Shape 1796"/>
            <p:cNvPicPr preferRelativeResize="0"/>
            <p:nvPr/>
          </p:nvPicPr>
          <p:blipFill>
            <a:blip r:embed="rId15">
              <a:alphaModFix/>
            </a:blip>
            <a:stretch>
              <a:fillRect/>
            </a:stretch>
          </p:blipFill>
          <p:spPr>
            <a:xfrm>
              <a:off x="4238825" y="1836306"/>
              <a:ext cx="271725" cy="218350"/>
            </a:xfrm>
            <a:prstGeom prst="rect">
              <a:avLst/>
            </a:prstGeom>
            <a:noFill/>
            <a:ln>
              <a:noFill/>
            </a:ln>
          </p:spPr>
        </p:pic>
      </p:grpSp>
      <p:grpSp>
        <p:nvGrpSpPr>
          <p:cNvPr id="1797" name="Shape 1797"/>
          <p:cNvGrpSpPr/>
          <p:nvPr/>
        </p:nvGrpSpPr>
        <p:grpSpPr>
          <a:xfrm>
            <a:off x="4631250" y="1354825"/>
            <a:ext cx="398523" cy="350700"/>
            <a:chOff x="4631250" y="1354825"/>
            <a:chExt cx="398523" cy="350700"/>
          </a:xfrm>
        </p:grpSpPr>
        <p:pic>
          <p:nvPicPr>
            <p:cNvPr id="1798" name="Shape 1798"/>
            <p:cNvPicPr preferRelativeResize="0"/>
            <p:nvPr/>
          </p:nvPicPr>
          <p:blipFill>
            <a:blip r:embed="rId12">
              <a:alphaModFix/>
            </a:blip>
            <a:stretch>
              <a:fillRect/>
            </a:stretch>
          </p:blipFill>
          <p:spPr>
            <a:xfrm>
              <a:off x="4631250" y="1354825"/>
              <a:ext cx="398523" cy="350700"/>
            </a:xfrm>
            <a:prstGeom prst="rect">
              <a:avLst/>
            </a:prstGeom>
            <a:noFill/>
            <a:ln>
              <a:noFill/>
            </a:ln>
          </p:spPr>
        </p:pic>
        <p:pic>
          <p:nvPicPr>
            <p:cNvPr id="1799" name="Shape 1799"/>
            <p:cNvPicPr preferRelativeResize="0"/>
            <p:nvPr/>
          </p:nvPicPr>
          <p:blipFill>
            <a:blip r:embed="rId15">
              <a:alphaModFix/>
            </a:blip>
            <a:stretch>
              <a:fillRect/>
            </a:stretch>
          </p:blipFill>
          <p:spPr>
            <a:xfrm>
              <a:off x="4694650" y="1452256"/>
              <a:ext cx="271725" cy="218350"/>
            </a:xfrm>
            <a:prstGeom prst="rect">
              <a:avLst/>
            </a:prstGeom>
            <a:noFill/>
            <a:ln>
              <a:noFill/>
            </a:ln>
          </p:spPr>
        </p:pic>
      </p:grpSp>
      <p:grpSp>
        <p:nvGrpSpPr>
          <p:cNvPr id="1800" name="Shape 1800"/>
          <p:cNvGrpSpPr/>
          <p:nvPr/>
        </p:nvGrpSpPr>
        <p:grpSpPr>
          <a:xfrm>
            <a:off x="6890975" y="1734525"/>
            <a:ext cx="398523" cy="350700"/>
            <a:chOff x="6890975" y="1734525"/>
            <a:chExt cx="398523" cy="350700"/>
          </a:xfrm>
        </p:grpSpPr>
        <p:pic>
          <p:nvPicPr>
            <p:cNvPr id="1801" name="Shape 1801"/>
            <p:cNvPicPr preferRelativeResize="0"/>
            <p:nvPr/>
          </p:nvPicPr>
          <p:blipFill>
            <a:blip r:embed="rId12">
              <a:alphaModFix/>
            </a:blip>
            <a:stretch>
              <a:fillRect/>
            </a:stretch>
          </p:blipFill>
          <p:spPr>
            <a:xfrm>
              <a:off x="6890975" y="1734525"/>
              <a:ext cx="398523" cy="350700"/>
            </a:xfrm>
            <a:prstGeom prst="rect">
              <a:avLst/>
            </a:prstGeom>
            <a:noFill/>
            <a:ln>
              <a:noFill/>
            </a:ln>
          </p:spPr>
        </p:pic>
        <p:pic>
          <p:nvPicPr>
            <p:cNvPr id="1802" name="Shape 1802"/>
            <p:cNvPicPr preferRelativeResize="0"/>
            <p:nvPr/>
          </p:nvPicPr>
          <p:blipFill>
            <a:blip r:embed="rId16">
              <a:alphaModFix/>
            </a:blip>
            <a:stretch>
              <a:fillRect/>
            </a:stretch>
          </p:blipFill>
          <p:spPr>
            <a:xfrm>
              <a:off x="6954375" y="1833011"/>
              <a:ext cx="271725" cy="223210"/>
            </a:xfrm>
            <a:prstGeom prst="rect">
              <a:avLst/>
            </a:prstGeom>
            <a:noFill/>
            <a:ln>
              <a:noFill/>
            </a:ln>
          </p:spPr>
        </p:pic>
      </p:grpSp>
      <p:grpSp>
        <p:nvGrpSpPr>
          <p:cNvPr id="1803" name="Shape 1803"/>
          <p:cNvGrpSpPr/>
          <p:nvPr/>
        </p:nvGrpSpPr>
        <p:grpSpPr>
          <a:xfrm>
            <a:off x="6435150" y="1351200"/>
            <a:ext cx="398523" cy="350700"/>
            <a:chOff x="6435150" y="1351200"/>
            <a:chExt cx="398523" cy="350700"/>
          </a:xfrm>
        </p:grpSpPr>
        <p:pic>
          <p:nvPicPr>
            <p:cNvPr id="1804" name="Shape 1804"/>
            <p:cNvPicPr preferRelativeResize="0"/>
            <p:nvPr/>
          </p:nvPicPr>
          <p:blipFill>
            <a:blip r:embed="rId12">
              <a:alphaModFix/>
            </a:blip>
            <a:stretch>
              <a:fillRect/>
            </a:stretch>
          </p:blipFill>
          <p:spPr>
            <a:xfrm>
              <a:off x="6435150" y="1351200"/>
              <a:ext cx="398523" cy="350700"/>
            </a:xfrm>
            <a:prstGeom prst="rect">
              <a:avLst/>
            </a:prstGeom>
            <a:noFill/>
            <a:ln>
              <a:noFill/>
            </a:ln>
          </p:spPr>
        </p:pic>
        <p:pic>
          <p:nvPicPr>
            <p:cNvPr id="1805" name="Shape 1805"/>
            <p:cNvPicPr preferRelativeResize="0"/>
            <p:nvPr/>
          </p:nvPicPr>
          <p:blipFill>
            <a:blip r:embed="rId17">
              <a:alphaModFix/>
            </a:blip>
            <a:stretch>
              <a:fillRect/>
            </a:stretch>
          </p:blipFill>
          <p:spPr>
            <a:xfrm>
              <a:off x="6500944" y="1442401"/>
              <a:ext cx="266925" cy="218393"/>
            </a:xfrm>
            <a:prstGeom prst="rect">
              <a:avLst/>
            </a:prstGeom>
            <a:noFill/>
            <a:ln>
              <a:noFill/>
            </a:ln>
          </p:spPr>
        </p:pic>
      </p:grpSp>
      <p:grpSp>
        <p:nvGrpSpPr>
          <p:cNvPr id="1806" name="Shape 1806"/>
          <p:cNvGrpSpPr/>
          <p:nvPr/>
        </p:nvGrpSpPr>
        <p:grpSpPr>
          <a:xfrm>
            <a:off x="6435150" y="1738900"/>
            <a:ext cx="398523" cy="350700"/>
            <a:chOff x="6435150" y="1738900"/>
            <a:chExt cx="398523" cy="350700"/>
          </a:xfrm>
        </p:grpSpPr>
        <p:pic>
          <p:nvPicPr>
            <p:cNvPr id="1807" name="Shape 1807"/>
            <p:cNvPicPr preferRelativeResize="0"/>
            <p:nvPr/>
          </p:nvPicPr>
          <p:blipFill>
            <a:blip r:embed="rId12">
              <a:alphaModFix/>
            </a:blip>
            <a:stretch>
              <a:fillRect/>
            </a:stretch>
          </p:blipFill>
          <p:spPr>
            <a:xfrm>
              <a:off x="6435150" y="1738900"/>
              <a:ext cx="398523" cy="350700"/>
            </a:xfrm>
            <a:prstGeom prst="rect">
              <a:avLst/>
            </a:prstGeom>
            <a:noFill/>
            <a:ln>
              <a:noFill/>
            </a:ln>
          </p:spPr>
        </p:pic>
        <p:pic>
          <p:nvPicPr>
            <p:cNvPr id="1808" name="Shape 1808"/>
            <p:cNvPicPr preferRelativeResize="0"/>
            <p:nvPr/>
          </p:nvPicPr>
          <p:blipFill>
            <a:blip r:embed="rId15">
              <a:alphaModFix/>
            </a:blip>
            <a:stretch>
              <a:fillRect/>
            </a:stretch>
          </p:blipFill>
          <p:spPr>
            <a:xfrm>
              <a:off x="6498538" y="1837631"/>
              <a:ext cx="271725" cy="218350"/>
            </a:xfrm>
            <a:prstGeom prst="rect">
              <a:avLst/>
            </a:prstGeom>
            <a:noFill/>
            <a:ln>
              <a:noFill/>
            </a:ln>
          </p:spPr>
        </p:pic>
      </p:grpSp>
      <p:grpSp>
        <p:nvGrpSpPr>
          <p:cNvPr id="1809" name="Shape 1809"/>
          <p:cNvGrpSpPr/>
          <p:nvPr/>
        </p:nvGrpSpPr>
        <p:grpSpPr>
          <a:xfrm>
            <a:off x="6890975" y="1346825"/>
            <a:ext cx="398523" cy="350700"/>
            <a:chOff x="6890975" y="1346825"/>
            <a:chExt cx="398523" cy="350700"/>
          </a:xfrm>
        </p:grpSpPr>
        <p:pic>
          <p:nvPicPr>
            <p:cNvPr id="1810" name="Shape 1810"/>
            <p:cNvPicPr preferRelativeResize="0"/>
            <p:nvPr/>
          </p:nvPicPr>
          <p:blipFill>
            <a:blip r:embed="rId12">
              <a:alphaModFix/>
            </a:blip>
            <a:stretch>
              <a:fillRect/>
            </a:stretch>
          </p:blipFill>
          <p:spPr>
            <a:xfrm>
              <a:off x="6890975" y="1346825"/>
              <a:ext cx="398523" cy="350700"/>
            </a:xfrm>
            <a:prstGeom prst="rect">
              <a:avLst/>
            </a:prstGeom>
            <a:noFill/>
            <a:ln>
              <a:noFill/>
            </a:ln>
          </p:spPr>
        </p:pic>
        <p:pic>
          <p:nvPicPr>
            <p:cNvPr id="1811" name="Shape 1811"/>
            <p:cNvPicPr preferRelativeResize="0"/>
            <p:nvPr/>
          </p:nvPicPr>
          <p:blipFill>
            <a:blip r:embed="rId15">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Shape 1816"/>
          <p:cNvSpPr txBox="1">
            <a:spLocks noGrp="1"/>
          </p:cNvSpPr>
          <p:nvPr>
            <p:ph type="title"/>
          </p:nvPr>
        </p:nvSpPr>
        <p:spPr>
          <a:xfrm>
            <a:off x="134350" y="104500"/>
            <a:ext cx="63366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Services connect application components</a:t>
            </a:r>
            <a:endParaRPr/>
          </a:p>
        </p:txBody>
      </p:sp>
      <p:pic>
        <p:nvPicPr>
          <p:cNvPr id="1817" name="Shape 1817"/>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18" name="Shape 1818"/>
          <p:cNvGrpSpPr/>
          <p:nvPr/>
        </p:nvGrpSpPr>
        <p:grpSpPr>
          <a:xfrm>
            <a:off x="2619875" y="4108010"/>
            <a:ext cx="5682885" cy="625062"/>
            <a:chOff x="2619875" y="4085196"/>
            <a:chExt cx="5312101" cy="584279"/>
          </a:xfrm>
        </p:grpSpPr>
        <p:pic>
          <p:nvPicPr>
            <p:cNvPr id="1819" name="Shape 1819"/>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20" name="Shape 1820"/>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21" name="Shape 1821"/>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22" name="Shape 1822"/>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23" name="Shape 1823"/>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24" name="Shape 1824"/>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25" name="Shape 1825"/>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26" name="Shape 1826"/>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27" name="Shape 1827"/>
          <p:cNvPicPr preferRelativeResize="0"/>
          <p:nvPr/>
        </p:nvPicPr>
        <p:blipFill>
          <a:blip r:embed="rId11">
            <a:alphaModFix/>
          </a:blip>
          <a:stretch>
            <a:fillRect/>
          </a:stretch>
        </p:blipFill>
        <p:spPr>
          <a:xfrm>
            <a:off x="4112666" y="1152643"/>
            <a:ext cx="988916" cy="1142748"/>
          </a:xfrm>
          <a:prstGeom prst="rect">
            <a:avLst/>
          </a:prstGeom>
          <a:noFill/>
          <a:ln>
            <a:noFill/>
          </a:ln>
        </p:spPr>
      </p:pic>
      <p:grpSp>
        <p:nvGrpSpPr>
          <p:cNvPr id="1828" name="Shape 1828"/>
          <p:cNvGrpSpPr/>
          <p:nvPr/>
        </p:nvGrpSpPr>
        <p:grpSpPr>
          <a:xfrm>
            <a:off x="4170772" y="1357250"/>
            <a:ext cx="398523" cy="350700"/>
            <a:chOff x="4170772" y="1357788"/>
            <a:chExt cx="398523" cy="350700"/>
          </a:xfrm>
        </p:grpSpPr>
        <p:pic>
          <p:nvPicPr>
            <p:cNvPr id="1829" name="Shape 1829"/>
            <p:cNvPicPr preferRelativeResize="0"/>
            <p:nvPr/>
          </p:nvPicPr>
          <p:blipFill>
            <a:blip r:embed="rId12">
              <a:alphaModFix/>
            </a:blip>
            <a:stretch>
              <a:fillRect/>
            </a:stretch>
          </p:blipFill>
          <p:spPr>
            <a:xfrm>
              <a:off x="4170772" y="1357788"/>
              <a:ext cx="398523" cy="350700"/>
            </a:xfrm>
            <a:prstGeom prst="rect">
              <a:avLst/>
            </a:prstGeom>
            <a:noFill/>
            <a:ln>
              <a:noFill/>
            </a:ln>
          </p:spPr>
        </p:pic>
        <p:pic>
          <p:nvPicPr>
            <p:cNvPr id="1830" name="Shape 1830"/>
            <p:cNvPicPr preferRelativeResize="0"/>
            <p:nvPr/>
          </p:nvPicPr>
          <p:blipFill>
            <a:blip r:embed="rId13">
              <a:alphaModFix/>
            </a:blip>
            <a:stretch>
              <a:fillRect/>
            </a:stretch>
          </p:blipFill>
          <p:spPr>
            <a:xfrm>
              <a:off x="4231162" y="1449552"/>
              <a:ext cx="277750" cy="232275"/>
            </a:xfrm>
            <a:prstGeom prst="rect">
              <a:avLst/>
            </a:prstGeom>
            <a:noFill/>
            <a:ln>
              <a:noFill/>
            </a:ln>
          </p:spPr>
        </p:pic>
      </p:grpSp>
      <p:grpSp>
        <p:nvGrpSpPr>
          <p:cNvPr id="1831" name="Shape 1831"/>
          <p:cNvGrpSpPr/>
          <p:nvPr/>
        </p:nvGrpSpPr>
        <p:grpSpPr>
          <a:xfrm>
            <a:off x="4628047" y="1739025"/>
            <a:ext cx="398523" cy="350700"/>
            <a:chOff x="4628997" y="1739550"/>
            <a:chExt cx="398523" cy="350700"/>
          </a:xfrm>
        </p:grpSpPr>
        <p:pic>
          <p:nvPicPr>
            <p:cNvPr id="1832" name="Shape 1832"/>
            <p:cNvPicPr preferRelativeResize="0"/>
            <p:nvPr/>
          </p:nvPicPr>
          <p:blipFill>
            <a:blip r:embed="rId12">
              <a:alphaModFix/>
            </a:blip>
            <a:stretch>
              <a:fillRect/>
            </a:stretch>
          </p:blipFill>
          <p:spPr>
            <a:xfrm>
              <a:off x="4628997" y="1739550"/>
              <a:ext cx="398523" cy="350700"/>
            </a:xfrm>
            <a:prstGeom prst="rect">
              <a:avLst/>
            </a:prstGeom>
            <a:noFill/>
            <a:ln>
              <a:noFill/>
            </a:ln>
          </p:spPr>
        </p:pic>
        <p:pic>
          <p:nvPicPr>
            <p:cNvPr id="1833" name="Shape 1833"/>
            <p:cNvPicPr preferRelativeResize="0"/>
            <p:nvPr/>
          </p:nvPicPr>
          <p:blipFill>
            <a:blip r:embed="rId14">
              <a:alphaModFix/>
            </a:blip>
            <a:stretch>
              <a:fillRect/>
            </a:stretch>
          </p:blipFill>
          <p:spPr>
            <a:xfrm>
              <a:off x="4689794" y="1835944"/>
              <a:ext cx="277750" cy="227250"/>
            </a:xfrm>
            <a:prstGeom prst="rect">
              <a:avLst/>
            </a:prstGeom>
            <a:noFill/>
            <a:ln>
              <a:noFill/>
            </a:ln>
          </p:spPr>
        </p:pic>
      </p:grpSp>
      <p:pic>
        <p:nvPicPr>
          <p:cNvPr id="1834" name="Shape 1834"/>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35" name="Shape 1835"/>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36" name="Shape 1836"/>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37" name="Shape 1837"/>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838" name="Shape 1838"/>
          <p:cNvPicPr preferRelativeResize="0"/>
          <p:nvPr/>
        </p:nvPicPr>
        <p:blipFill>
          <a:blip r:embed="rId15">
            <a:alphaModFix/>
          </a:blip>
          <a:stretch>
            <a:fillRect/>
          </a:stretch>
        </p:blipFill>
        <p:spPr>
          <a:xfrm>
            <a:off x="2619863" y="3621523"/>
            <a:ext cx="5682899" cy="427125"/>
          </a:xfrm>
          <a:prstGeom prst="rect">
            <a:avLst/>
          </a:prstGeom>
          <a:noFill/>
          <a:ln>
            <a:noFill/>
          </a:ln>
        </p:spPr>
      </p:pic>
      <p:pic>
        <p:nvPicPr>
          <p:cNvPr id="1839" name="Shape 1839"/>
          <p:cNvPicPr preferRelativeResize="0"/>
          <p:nvPr/>
        </p:nvPicPr>
        <p:blipFill>
          <a:blip r:embed="rId16">
            <a:alphaModFix/>
          </a:blip>
          <a:stretch>
            <a:fillRect/>
          </a:stretch>
        </p:blipFill>
        <p:spPr>
          <a:xfrm>
            <a:off x="4628056" y="1739025"/>
            <a:ext cx="398525" cy="346097"/>
          </a:xfrm>
          <a:prstGeom prst="rect">
            <a:avLst/>
          </a:prstGeom>
          <a:noFill/>
          <a:ln>
            <a:noFill/>
          </a:ln>
        </p:spPr>
      </p:pic>
      <p:pic>
        <p:nvPicPr>
          <p:cNvPr id="1840" name="Shape 1840"/>
          <p:cNvPicPr preferRelativeResize="0"/>
          <p:nvPr/>
        </p:nvPicPr>
        <p:blipFill>
          <a:blip r:embed="rId17">
            <a:alphaModFix/>
          </a:blip>
          <a:stretch>
            <a:fillRect/>
          </a:stretch>
        </p:blipFill>
        <p:spPr>
          <a:xfrm>
            <a:off x="4170775" y="1357250"/>
            <a:ext cx="398525" cy="346071"/>
          </a:xfrm>
          <a:prstGeom prst="rect">
            <a:avLst/>
          </a:prstGeom>
          <a:noFill/>
          <a:ln>
            <a:noFill/>
          </a:ln>
        </p:spPr>
      </p:pic>
      <p:grpSp>
        <p:nvGrpSpPr>
          <p:cNvPr id="1841" name="Shape 1841"/>
          <p:cNvGrpSpPr/>
          <p:nvPr/>
        </p:nvGrpSpPr>
        <p:grpSpPr>
          <a:xfrm>
            <a:off x="4175425" y="1746900"/>
            <a:ext cx="398523" cy="350700"/>
            <a:chOff x="4175425" y="1746900"/>
            <a:chExt cx="398523" cy="350700"/>
          </a:xfrm>
        </p:grpSpPr>
        <p:pic>
          <p:nvPicPr>
            <p:cNvPr id="1842" name="Shape 1842"/>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1843" name="Shape 1843"/>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1844" name="Shape 1844"/>
          <p:cNvGrpSpPr/>
          <p:nvPr/>
        </p:nvGrpSpPr>
        <p:grpSpPr>
          <a:xfrm>
            <a:off x="4631250" y="1354825"/>
            <a:ext cx="398523" cy="350700"/>
            <a:chOff x="4631250" y="1354825"/>
            <a:chExt cx="398523" cy="350700"/>
          </a:xfrm>
        </p:grpSpPr>
        <p:pic>
          <p:nvPicPr>
            <p:cNvPr id="1845" name="Shape 1845"/>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1846" name="Shape 1846"/>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1847" name="Shape 1847"/>
          <p:cNvGrpSpPr/>
          <p:nvPr/>
        </p:nvGrpSpPr>
        <p:grpSpPr>
          <a:xfrm>
            <a:off x="6890975" y="1734525"/>
            <a:ext cx="398523" cy="350700"/>
            <a:chOff x="6890975" y="1734525"/>
            <a:chExt cx="398523" cy="350700"/>
          </a:xfrm>
        </p:grpSpPr>
        <p:pic>
          <p:nvPicPr>
            <p:cNvPr id="1848" name="Shape 1848"/>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1849" name="Shape 1849"/>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1850" name="Shape 1850"/>
          <p:cNvGrpSpPr/>
          <p:nvPr/>
        </p:nvGrpSpPr>
        <p:grpSpPr>
          <a:xfrm>
            <a:off x="6435150" y="1351200"/>
            <a:ext cx="398523" cy="350700"/>
            <a:chOff x="6435150" y="1351200"/>
            <a:chExt cx="398523" cy="350700"/>
          </a:xfrm>
        </p:grpSpPr>
        <p:pic>
          <p:nvPicPr>
            <p:cNvPr id="1851" name="Shape 1851"/>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1852" name="Shape 1852"/>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1853" name="Shape 1853"/>
          <p:cNvGrpSpPr/>
          <p:nvPr/>
        </p:nvGrpSpPr>
        <p:grpSpPr>
          <a:xfrm>
            <a:off x="6435150" y="1738900"/>
            <a:ext cx="398523" cy="350700"/>
            <a:chOff x="6435150" y="1738900"/>
            <a:chExt cx="398523" cy="350700"/>
          </a:xfrm>
        </p:grpSpPr>
        <p:pic>
          <p:nvPicPr>
            <p:cNvPr id="1854" name="Shape 1854"/>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1855" name="Shape 1855"/>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1856" name="Shape 1856"/>
          <p:cNvGrpSpPr/>
          <p:nvPr/>
        </p:nvGrpSpPr>
        <p:grpSpPr>
          <a:xfrm>
            <a:off x="6890975" y="1346825"/>
            <a:ext cx="398523" cy="350700"/>
            <a:chOff x="6890975" y="1346825"/>
            <a:chExt cx="398523" cy="350700"/>
          </a:xfrm>
        </p:grpSpPr>
        <p:pic>
          <p:nvPicPr>
            <p:cNvPr id="1857" name="Shape 1857"/>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1858" name="Shape 1858"/>
            <p:cNvPicPr preferRelativeResize="0"/>
            <p:nvPr/>
          </p:nvPicPr>
          <p:blipFill>
            <a:blip r:embed="rId19">
              <a:alphaModFix/>
            </a:blip>
            <a:stretch>
              <a:fillRect/>
            </a:stretch>
          </p:blipFill>
          <p:spPr>
            <a:xfrm>
              <a:off x="6954363" y="1442431"/>
              <a:ext cx="271725" cy="21835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Shape 186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Health and Scaling</a:t>
            </a:r>
            <a:endParaRPr/>
          </a:p>
        </p:txBody>
      </p:sp>
      <p:pic>
        <p:nvPicPr>
          <p:cNvPr id="1864" name="Shape 1864"/>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865" name="Shape 1865"/>
          <p:cNvGrpSpPr/>
          <p:nvPr/>
        </p:nvGrpSpPr>
        <p:grpSpPr>
          <a:xfrm>
            <a:off x="2619875" y="4108010"/>
            <a:ext cx="5682885" cy="625062"/>
            <a:chOff x="2619875" y="4085196"/>
            <a:chExt cx="5312101" cy="584279"/>
          </a:xfrm>
        </p:grpSpPr>
        <p:pic>
          <p:nvPicPr>
            <p:cNvPr id="1866" name="Shape 1866"/>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867" name="Shape 1867"/>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868" name="Shape 1868"/>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869" name="Shape 1869"/>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870" name="Shape 1870"/>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871" name="Shape 1871"/>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872" name="Shape 1872"/>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873" name="Shape 1873"/>
          <p:cNvPicPr preferRelativeResize="0"/>
          <p:nvPr/>
        </p:nvPicPr>
        <p:blipFill>
          <a:blip r:embed="rId11">
            <a:alphaModFix/>
          </a:blip>
          <a:stretch>
            <a:fillRect/>
          </a:stretch>
        </p:blipFill>
        <p:spPr>
          <a:xfrm>
            <a:off x="5248350" y="2350282"/>
            <a:ext cx="988916" cy="1142748"/>
          </a:xfrm>
          <a:prstGeom prst="rect">
            <a:avLst/>
          </a:prstGeom>
          <a:noFill/>
          <a:ln>
            <a:noFill/>
          </a:ln>
        </p:spPr>
      </p:pic>
      <p:pic>
        <p:nvPicPr>
          <p:cNvPr id="1874" name="Shape 1874"/>
          <p:cNvPicPr preferRelativeResize="0"/>
          <p:nvPr/>
        </p:nvPicPr>
        <p:blipFill>
          <a:blip r:embed="rId11">
            <a:alphaModFix/>
          </a:blip>
          <a:stretch>
            <a:fillRect/>
          </a:stretch>
        </p:blipFill>
        <p:spPr>
          <a:xfrm>
            <a:off x="4112666" y="1152643"/>
            <a:ext cx="988916" cy="1142748"/>
          </a:xfrm>
          <a:prstGeom prst="rect">
            <a:avLst/>
          </a:prstGeom>
          <a:noFill/>
          <a:ln>
            <a:noFill/>
          </a:ln>
        </p:spPr>
      </p:pic>
      <p:pic>
        <p:nvPicPr>
          <p:cNvPr id="1875" name="Shape 1875"/>
          <p:cNvPicPr preferRelativeResize="0"/>
          <p:nvPr/>
        </p:nvPicPr>
        <p:blipFill>
          <a:blip r:embed="rId11">
            <a:alphaModFix/>
          </a:blip>
          <a:stretch>
            <a:fillRect/>
          </a:stretch>
        </p:blipFill>
        <p:spPr>
          <a:xfrm>
            <a:off x="5248350" y="1146849"/>
            <a:ext cx="988916" cy="1142748"/>
          </a:xfrm>
          <a:prstGeom prst="rect">
            <a:avLst/>
          </a:prstGeom>
          <a:noFill/>
          <a:ln>
            <a:noFill/>
          </a:ln>
        </p:spPr>
      </p:pic>
      <p:pic>
        <p:nvPicPr>
          <p:cNvPr id="1876" name="Shape 1876"/>
          <p:cNvPicPr preferRelativeResize="0"/>
          <p:nvPr/>
        </p:nvPicPr>
        <p:blipFill>
          <a:blip r:embed="rId11">
            <a:alphaModFix/>
          </a:blip>
          <a:stretch>
            <a:fillRect/>
          </a:stretch>
        </p:blipFill>
        <p:spPr>
          <a:xfrm>
            <a:off x="4112666" y="2356076"/>
            <a:ext cx="988916" cy="1142748"/>
          </a:xfrm>
          <a:prstGeom prst="rect">
            <a:avLst/>
          </a:prstGeom>
          <a:noFill/>
          <a:ln>
            <a:noFill/>
          </a:ln>
        </p:spPr>
      </p:pic>
      <p:pic>
        <p:nvPicPr>
          <p:cNvPr id="1877" name="Shape 1877"/>
          <p:cNvPicPr preferRelativeResize="0"/>
          <p:nvPr/>
        </p:nvPicPr>
        <p:blipFill>
          <a:blip r:embed="rId11">
            <a:alphaModFix/>
          </a:blip>
          <a:stretch>
            <a:fillRect/>
          </a:stretch>
        </p:blipFill>
        <p:spPr>
          <a:xfrm>
            <a:off x="6384034" y="1146849"/>
            <a:ext cx="988916" cy="1142748"/>
          </a:xfrm>
          <a:prstGeom prst="rect">
            <a:avLst/>
          </a:prstGeom>
          <a:noFill/>
          <a:ln>
            <a:noFill/>
          </a:ln>
        </p:spPr>
      </p:pic>
      <p:pic>
        <p:nvPicPr>
          <p:cNvPr id="1878" name="Shape 1878"/>
          <p:cNvPicPr preferRelativeResize="0"/>
          <p:nvPr/>
        </p:nvPicPr>
        <p:blipFill>
          <a:blip r:embed="rId12">
            <a:alphaModFix/>
          </a:blip>
          <a:stretch>
            <a:fillRect/>
          </a:stretch>
        </p:blipFill>
        <p:spPr>
          <a:xfrm>
            <a:off x="2619863" y="3621523"/>
            <a:ext cx="5682899" cy="427125"/>
          </a:xfrm>
          <a:prstGeom prst="rect">
            <a:avLst/>
          </a:prstGeom>
          <a:noFill/>
          <a:ln>
            <a:noFill/>
          </a:ln>
        </p:spPr>
      </p:pic>
      <p:pic>
        <p:nvPicPr>
          <p:cNvPr id="1879" name="Shape 1879"/>
          <p:cNvPicPr preferRelativeResize="0"/>
          <p:nvPr/>
        </p:nvPicPr>
        <p:blipFill>
          <a:blip r:embed="rId13">
            <a:alphaModFix/>
          </a:blip>
          <a:stretch>
            <a:fillRect/>
          </a:stretch>
        </p:blipFill>
        <p:spPr>
          <a:xfrm>
            <a:off x="2770068" y="2721080"/>
            <a:ext cx="1176140" cy="316450"/>
          </a:xfrm>
          <a:prstGeom prst="rect">
            <a:avLst/>
          </a:prstGeom>
          <a:noFill/>
          <a:ln>
            <a:noFill/>
          </a:ln>
        </p:spPr>
      </p:pic>
      <p:pic>
        <p:nvPicPr>
          <p:cNvPr id="1880" name="Shape 1880"/>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881" name="Shape 1881"/>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882" name="Shape 1882"/>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883" name="Shape 1883"/>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884" name="Shape 1884"/>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885" name="Shape 1885"/>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886" name="Shape 1886"/>
          <p:cNvGrpSpPr/>
          <p:nvPr/>
        </p:nvGrpSpPr>
        <p:grpSpPr>
          <a:xfrm>
            <a:off x="4175425" y="1746900"/>
            <a:ext cx="398523" cy="350700"/>
            <a:chOff x="4175425" y="1746900"/>
            <a:chExt cx="398523" cy="350700"/>
          </a:xfrm>
        </p:grpSpPr>
        <p:pic>
          <p:nvPicPr>
            <p:cNvPr id="1887" name="Shape 1887"/>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888" name="Shape 1888"/>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889" name="Shape 1889"/>
          <p:cNvGrpSpPr/>
          <p:nvPr/>
        </p:nvGrpSpPr>
        <p:grpSpPr>
          <a:xfrm>
            <a:off x="4631250" y="1354825"/>
            <a:ext cx="398523" cy="350700"/>
            <a:chOff x="4631250" y="1354825"/>
            <a:chExt cx="398523" cy="350700"/>
          </a:xfrm>
        </p:grpSpPr>
        <p:pic>
          <p:nvPicPr>
            <p:cNvPr id="1890" name="Shape 1890"/>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891" name="Shape 1891"/>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892" name="Shape 1892"/>
          <p:cNvGrpSpPr/>
          <p:nvPr/>
        </p:nvGrpSpPr>
        <p:grpSpPr>
          <a:xfrm>
            <a:off x="6890975" y="1734525"/>
            <a:ext cx="398523" cy="350700"/>
            <a:chOff x="6890975" y="1734525"/>
            <a:chExt cx="398523" cy="350700"/>
          </a:xfrm>
        </p:grpSpPr>
        <p:pic>
          <p:nvPicPr>
            <p:cNvPr id="1893" name="Shape 1893"/>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894" name="Shape 1894"/>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895" name="Shape 1895"/>
          <p:cNvGrpSpPr/>
          <p:nvPr/>
        </p:nvGrpSpPr>
        <p:grpSpPr>
          <a:xfrm>
            <a:off x="6435150" y="1351200"/>
            <a:ext cx="398523" cy="350700"/>
            <a:chOff x="6435150" y="1351200"/>
            <a:chExt cx="398523" cy="350700"/>
          </a:xfrm>
        </p:grpSpPr>
        <p:pic>
          <p:nvPicPr>
            <p:cNvPr id="1896" name="Shape 1896"/>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897" name="Shape 1897"/>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898" name="Shape 1898"/>
          <p:cNvGrpSpPr/>
          <p:nvPr/>
        </p:nvGrpSpPr>
        <p:grpSpPr>
          <a:xfrm>
            <a:off x="6435150" y="1738900"/>
            <a:ext cx="398523" cy="350700"/>
            <a:chOff x="6435150" y="1738900"/>
            <a:chExt cx="398523" cy="350700"/>
          </a:xfrm>
        </p:grpSpPr>
        <p:pic>
          <p:nvPicPr>
            <p:cNvPr id="1899" name="Shape 1899"/>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00" name="Shape 1900"/>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01" name="Shape 1901"/>
          <p:cNvGrpSpPr/>
          <p:nvPr/>
        </p:nvGrpSpPr>
        <p:grpSpPr>
          <a:xfrm>
            <a:off x="6890975" y="1346825"/>
            <a:ext cx="398523" cy="350700"/>
            <a:chOff x="6890975" y="1346825"/>
            <a:chExt cx="398523" cy="350700"/>
          </a:xfrm>
        </p:grpSpPr>
        <p:pic>
          <p:nvPicPr>
            <p:cNvPr id="1902" name="Shape 1902"/>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03" name="Shape 1903"/>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04" name="Shape 1904"/>
          <p:cNvGrpSpPr/>
          <p:nvPr/>
        </p:nvGrpSpPr>
        <p:grpSpPr>
          <a:xfrm>
            <a:off x="6384034" y="2350282"/>
            <a:ext cx="988916" cy="1142748"/>
            <a:chOff x="6384034" y="2350282"/>
            <a:chExt cx="988916" cy="1142748"/>
          </a:xfrm>
        </p:grpSpPr>
        <p:pic>
          <p:nvPicPr>
            <p:cNvPr id="1905" name="Shape 1905"/>
            <p:cNvPicPr preferRelativeResize="0"/>
            <p:nvPr/>
          </p:nvPicPr>
          <p:blipFill>
            <a:blip r:embed="rId11">
              <a:alphaModFix/>
            </a:blip>
            <a:stretch>
              <a:fillRect/>
            </a:stretch>
          </p:blipFill>
          <p:spPr>
            <a:xfrm>
              <a:off x="6384034" y="2350282"/>
              <a:ext cx="988916" cy="1142748"/>
            </a:xfrm>
            <a:prstGeom prst="rect">
              <a:avLst/>
            </a:prstGeom>
            <a:noFill/>
            <a:ln>
              <a:noFill/>
            </a:ln>
          </p:spPr>
        </p:pic>
        <p:pic>
          <p:nvPicPr>
            <p:cNvPr id="1906" name="Shape 1906"/>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07" name="Shape 1907"/>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08" name="Shape 1908"/>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09" name="Shape 1909"/>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10" name="Shape 1910"/>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11" name="Shape 1911"/>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12" name="Shape 1912"/>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13" name="Shape 1913"/>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14" name="Shape 1914"/>
          <p:cNvGrpSpPr/>
          <p:nvPr/>
        </p:nvGrpSpPr>
        <p:grpSpPr>
          <a:xfrm>
            <a:off x="5775650" y="1359150"/>
            <a:ext cx="398523" cy="350700"/>
            <a:chOff x="4175425" y="1746900"/>
            <a:chExt cx="398523" cy="350700"/>
          </a:xfrm>
        </p:grpSpPr>
        <p:pic>
          <p:nvPicPr>
            <p:cNvPr id="1915" name="Shape 191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6" name="Shape 191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17" name="Shape 1917"/>
          <p:cNvGrpSpPr/>
          <p:nvPr/>
        </p:nvGrpSpPr>
        <p:grpSpPr>
          <a:xfrm>
            <a:off x="5775650" y="1746900"/>
            <a:ext cx="398523" cy="350700"/>
            <a:chOff x="4175425" y="1746900"/>
            <a:chExt cx="398523" cy="350700"/>
          </a:xfrm>
        </p:grpSpPr>
        <p:pic>
          <p:nvPicPr>
            <p:cNvPr id="1918" name="Shape 191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19" name="Shape 191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20" name="Shape 1920"/>
          <p:cNvGrpSpPr/>
          <p:nvPr/>
        </p:nvGrpSpPr>
        <p:grpSpPr>
          <a:xfrm>
            <a:off x="4631250" y="2547813"/>
            <a:ext cx="398523" cy="350700"/>
            <a:chOff x="4631250" y="1354825"/>
            <a:chExt cx="398523" cy="350700"/>
          </a:xfrm>
        </p:grpSpPr>
        <p:pic>
          <p:nvPicPr>
            <p:cNvPr id="1921" name="Shape 1921"/>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22" name="Shape 1922"/>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23" name="Shape 1923"/>
          <p:cNvGrpSpPr/>
          <p:nvPr/>
        </p:nvGrpSpPr>
        <p:grpSpPr>
          <a:xfrm>
            <a:off x="4175425" y="2927450"/>
            <a:ext cx="398523" cy="350700"/>
            <a:chOff x="4175425" y="1746900"/>
            <a:chExt cx="398523" cy="350700"/>
          </a:xfrm>
        </p:grpSpPr>
        <p:pic>
          <p:nvPicPr>
            <p:cNvPr id="1924" name="Shape 192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25" name="Shape 1925"/>
            <p:cNvPicPr preferRelativeResize="0"/>
            <p:nvPr/>
          </p:nvPicPr>
          <p:blipFill>
            <a:blip r:embed="rId17">
              <a:alphaModFix/>
            </a:blip>
            <a:stretch>
              <a:fillRect/>
            </a:stretch>
          </p:blipFill>
          <p:spPr>
            <a:xfrm>
              <a:off x="4238825" y="1836306"/>
              <a:ext cx="271725" cy="21835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Shape 1930"/>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unhealthy Pods?</a:t>
            </a:r>
            <a:endParaRPr/>
          </a:p>
        </p:txBody>
      </p:sp>
      <p:pic>
        <p:nvPicPr>
          <p:cNvPr id="1931" name="Shape 1931"/>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1932" name="Shape 1932"/>
          <p:cNvGrpSpPr/>
          <p:nvPr/>
        </p:nvGrpSpPr>
        <p:grpSpPr>
          <a:xfrm>
            <a:off x="2619875" y="4108010"/>
            <a:ext cx="5682885" cy="625062"/>
            <a:chOff x="2619875" y="4085196"/>
            <a:chExt cx="5312101" cy="584279"/>
          </a:xfrm>
        </p:grpSpPr>
        <p:pic>
          <p:nvPicPr>
            <p:cNvPr id="1933" name="Shape 1933"/>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1934" name="Shape 1934"/>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1935" name="Shape 1935"/>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1936" name="Shape 1936"/>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1937" name="Shape 1937"/>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1938" name="Shape 1938"/>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1939" name="Shape 1939"/>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1940" name="Shape 1940"/>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1941" name="Shape 1941"/>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1942" name="Shape 1942"/>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1943" name="Shape 1943"/>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1944" name="Shape 1944"/>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1945" name="Shape 1945"/>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1946" name="Shape 1946"/>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1947" name="Shape 1947"/>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1948" name="Shape 1948"/>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1949" name="Shape 1949"/>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1950" name="Shape 1950"/>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1951" name="Shape 1951"/>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1952" name="Shape 1952"/>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1953" name="Shape 1953"/>
          <p:cNvGrpSpPr/>
          <p:nvPr/>
        </p:nvGrpSpPr>
        <p:grpSpPr>
          <a:xfrm>
            <a:off x="4175425" y="1746900"/>
            <a:ext cx="398523" cy="350700"/>
            <a:chOff x="4175425" y="1746900"/>
            <a:chExt cx="398523" cy="350700"/>
          </a:xfrm>
        </p:grpSpPr>
        <p:pic>
          <p:nvPicPr>
            <p:cNvPr id="1954" name="Shape 1954"/>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55" name="Shape 1955"/>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56" name="Shape 1956"/>
          <p:cNvGrpSpPr/>
          <p:nvPr/>
        </p:nvGrpSpPr>
        <p:grpSpPr>
          <a:xfrm>
            <a:off x="4631250" y="1354825"/>
            <a:ext cx="398523" cy="350700"/>
            <a:chOff x="4631250" y="1354825"/>
            <a:chExt cx="398523" cy="350700"/>
          </a:xfrm>
        </p:grpSpPr>
        <p:pic>
          <p:nvPicPr>
            <p:cNvPr id="1957" name="Shape 1957"/>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58" name="Shape 1958"/>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59" name="Shape 1959"/>
          <p:cNvGrpSpPr/>
          <p:nvPr/>
        </p:nvGrpSpPr>
        <p:grpSpPr>
          <a:xfrm>
            <a:off x="6890975" y="1734525"/>
            <a:ext cx="398523" cy="350700"/>
            <a:chOff x="6890975" y="1734525"/>
            <a:chExt cx="398523" cy="350700"/>
          </a:xfrm>
        </p:grpSpPr>
        <p:pic>
          <p:nvPicPr>
            <p:cNvPr id="1960" name="Shape 1960"/>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1961" name="Shape 1961"/>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1962" name="Shape 1962"/>
          <p:cNvGrpSpPr/>
          <p:nvPr/>
        </p:nvGrpSpPr>
        <p:grpSpPr>
          <a:xfrm>
            <a:off x="6435150" y="1351200"/>
            <a:ext cx="398523" cy="350700"/>
            <a:chOff x="6435150" y="1351200"/>
            <a:chExt cx="398523" cy="350700"/>
          </a:xfrm>
        </p:grpSpPr>
        <p:pic>
          <p:nvPicPr>
            <p:cNvPr id="1963" name="Shape 1963"/>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1964" name="Shape 1964"/>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1965" name="Shape 1965"/>
          <p:cNvGrpSpPr/>
          <p:nvPr/>
        </p:nvGrpSpPr>
        <p:grpSpPr>
          <a:xfrm>
            <a:off x="6435150" y="1738900"/>
            <a:ext cx="398523" cy="350700"/>
            <a:chOff x="6435150" y="1738900"/>
            <a:chExt cx="398523" cy="350700"/>
          </a:xfrm>
        </p:grpSpPr>
        <p:pic>
          <p:nvPicPr>
            <p:cNvPr id="1966" name="Shape 1966"/>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1967" name="Shape 1967"/>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1968" name="Shape 1968"/>
          <p:cNvGrpSpPr/>
          <p:nvPr/>
        </p:nvGrpSpPr>
        <p:grpSpPr>
          <a:xfrm>
            <a:off x="6890975" y="1346825"/>
            <a:ext cx="398523" cy="350700"/>
            <a:chOff x="6890975" y="1346825"/>
            <a:chExt cx="398523" cy="350700"/>
          </a:xfrm>
        </p:grpSpPr>
        <p:pic>
          <p:nvPicPr>
            <p:cNvPr id="1969" name="Shape 1969"/>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1970" name="Shape 1970"/>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1971" name="Shape 1971"/>
          <p:cNvGrpSpPr/>
          <p:nvPr/>
        </p:nvGrpSpPr>
        <p:grpSpPr>
          <a:xfrm>
            <a:off x="6384034" y="2350282"/>
            <a:ext cx="988916" cy="1142748"/>
            <a:chOff x="6384034" y="2350282"/>
            <a:chExt cx="988916" cy="1142748"/>
          </a:xfrm>
        </p:grpSpPr>
        <p:pic>
          <p:nvPicPr>
            <p:cNvPr id="1972" name="Shape 1972"/>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1973" name="Shape 1973"/>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1974" name="Shape 1974"/>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1975" name="Shape 1975"/>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1976" name="Shape 1976"/>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1977" name="Shape 1977"/>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1978" name="Shape 1978"/>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1979" name="Shape 1979"/>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1980" name="Shape 1980"/>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1981" name="Shape 1981"/>
          <p:cNvGrpSpPr/>
          <p:nvPr/>
        </p:nvGrpSpPr>
        <p:grpSpPr>
          <a:xfrm>
            <a:off x="5775650" y="1359150"/>
            <a:ext cx="398523" cy="350700"/>
            <a:chOff x="4175425" y="1746900"/>
            <a:chExt cx="398523" cy="350700"/>
          </a:xfrm>
        </p:grpSpPr>
        <p:pic>
          <p:nvPicPr>
            <p:cNvPr id="1982" name="Shape 198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3" name="Shape 198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4" name="Shape 1984"/>
          <p:cNvGrpSpPr/>
          <p:nvPr/>
        </p:nvGrpSpPr>
        <p:grpSpPr>
          <a:xfrm>
            <a:off x="5775650" y="1746900"/>
            <a:ext cx="398523" cy="350700"/>
            <a:chOff x="4175425" y="1746900"/>
            <a:chExt cx="398523" cy="350700"/>
          </a:xfrm>
        </p:grpSpPr>
        <p:pic>
          <p:nvPicPr>
            <p:cNvPr id="1985" name="Shape 1985"/>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86" name="Shape 1986"/>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1987" name="Shape 1987"/>
          <p:cNvGrpSpPr/>
          <p:nvPr/>
        </p:nvGrpSpPr>
        <p:grpSpPr>
          <a:xfrm>
            <a:off x="4631250" y="2547813"/>
            <a:ext cx="398523" cy="350700"/>
            <a:chOff x="4631250" y="1354825"/>
            <a:chExt cx="398523" cy="350700"/>
          </a:xfrm>
        </p:grpSpPr>
        <p:pic>
          <p:nvPicPr>
            <p:cNvPr id="1988" name="Shape 1988"/>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1989" name="Shape 1989"/>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1990" name="Shape 1990"/>
          <p:cNvGrpSpPr/>
          <p:nvPr/>
        </p:nvGrpSpPr>
        <p:grpSpPr>
          <a:xfrm>
            <a:off x="4175425" y="2927450"/>
            <a:ext cx="398523" cy="350700"/>
            <a:chOff x="4175425" y="1746900"/>
            <a:chExt cx="398523" cy="350700"/>
          </a:xfrm>
        </p:grpSpPr>
        <p:pic>
          <p:nvPicPr>
            <p:cNvPr id="1991" name="Shape 199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1992" name="Shape 1992"/>
            <p:cNvPicPr preferRelativeResize="0"/>
            <p:nvPr/>
          </p:nvPicPr>
          <p:blipFill>
            <a:blip r:embed="rId17">
              <a:alphaModFix/>
            </a:blip>
            <a:stretch>
              <a:fillRect/>
            </a:stretch>
          </p:blipFill>
          <p:spPr>
            <a:xfrm>
              <a:off x="4238825" y="1836306"/>
              <a:ext cx="271725" cy="218350"/>
            </a:xfrm>
            <a:prstGeom prst="rect">
              <a:avLst/>
            </a:prstGeom>
            <a:noFill/>
            <a:ln>
              <a:noFill/>
            </a:ln>
          </p:spPr>
        </p:pic>
      </p:grpSp>
      <p:pic>
        <p:nvPicPr>
          <p:cNvPr id="1993" name="Shape 1993"/>
          <p:cNvPicPr preferRelativeResize="0"/>
          <p:nvPr/>
        </p:nvPicPr>
        <p:blipFill>
          <a:blip r:embed="rId20">
            <a:alphaModFix/>
          </a:blip>
          <a:stretch>
            <a:fillRect/>
          </a:stretch>
        </p:blipFill>
        <p:spPr>
          <a:xfrm>
            <a:off x="4120995" y="1248400"/>
            <a:ext cx="522350" cy="485786"/>
          </a:xfrm>
          <a:prstGeom prst="rect">
            <a:avLst/>
          </a:prstGeom>
          <a:noFill/>
          <a:ln>
            <a:noFill/>
          </a:ln>
        </p:spPr>
      </p:pic>
      <p:grpSp>
        <p:nvGrpSpPr>
          <p:cNvPr id="1994" name="Shape 1994"/>
          <p:cNvGrpSpPr/>
          <p:nvPr/>
        </p:nvGrpSpPr>
        <p:grpSpPr>
          <a:xfrm>
            <a:off x="5323025" y="2554575"/>
            <a:ext cx="854348" cy="742775"/>
            <a:chOff x="5323025" y="2554575"/>
            <a:chExt cx="854348" cy="742775"/>
          </a:xfrm>
        </p:grpSpPr>
        <p:pic>
          <p:nvPicPr>
            <p:cNvPr id="1995" name="Shape 1995"/>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1996" name="Shape 1996"/>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1997" name="Shape 1997"/>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1998" name="Shape 1998"/>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1999" name="Shape 1999"/>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00" name="Shape 2000"/>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01" name="Shape 2001"/>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002" name="Shape 2002"/>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xfrm>
            <a:off x="134350" y="104500"/>
            <a:ext cx="54333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The Master remediates Pod failures</a:t>
            </a:r>
            <a:endParaRPr/>
          </a:p>
        </p:txBody>
      </p:sp>
      <p:pic>
        <p:nvPicPr>
          <p:cNvPr id="2008" name="Shape 2008"/>
          <p:cNvPicPr preferRelativeResize="0"/>
          <p:nvPr/>
        </p:nvPicPr>
        <p:blipFill>
          <a:blip r:embed="rId3">
            <a:alphaModFix/>
          </a:blip>
          <a:stretch>
            <a:fillRect/>
          </a:stretch>
        </p:blipFill>
        <p:spPr>
          <a:xfrm>
            <a:off x="2619875" y="1000712"/>
            <a:ext cx="4860824" cy="2561450"/>
          </a:xfrm>
          <a:prstGeom prst="rect">
            <a:avLst/>
          </a:prstGeom>
          <a:noFill/>
          <a:ln>
            <a:noFill/>
          </a:ln>
        </p:spPr>
      </p:pic>
      <p:grpSp>
        <p:nvGrpSpPr>
          <p:cNvPr id="2009" name="Shape 2009"/>
          <p:cNvGrpSpPr/>
          <p:nvPr/>
        </p:nvGrpSpPr>
        <p:grpSpPr>
          <a:xfrm>
            <a:off x="2619875" y="4108010"/>
            <a:ext cx="5682885" cy="625062"/>
            <a:chOff x="2619875" y="4085196"/>
            <a:chExt cx="5312101" cy="584279"/>
          </a:xfrm>
        </p:grpSpPr>
        <p:pic>
          <p:nvPicPr>
            <p:cNvPr id="2010" name="Shape 2010"/>
            <p:cNvPicPr preferRelativeResize="0"/>
            <p:nvPr/>
          </p:nvPicPr>
          <p:blipFill>
            <a:blip r:embed="rId4">
              <a:alphaModFix/>
            </a:blip>
            <a:stretch>
              <a:fillRect/>
            </a:stretch>
          </p:blipFill>
          <p:spPr>
            <a:xfrm>
              <a:off x="2619875" y="4085196"/>
              <a:ext cx="5312101" cy="584279"/>
            </a:xfrm>
            <a:prstGeom prst="rect">
              <a:avLst/>
            </a:prstGeom>
            <a:noFill/>
            <a:ln>
              <a:noFill/>
            </a:ln>
          </p:spPr>
        </p:pic>
        <p:pic>
          <p:nvPicPr>
            <p:cNvPr id="2011" name="Shape 2011"/>
            <p:cNvPicPr preferRelativeResize="0"/>
            <p:nvPr/>
          </p:nvPicPr>
          <p:blipFill>
            <a:blip r:embed="rId5">
              <a:alphaModFix/>
            </a:blip>
            <a:stretch>
              <a:fillRect/>
            </a:stretch>
          </p:blipFill>
          <p:spPr>
            <a:xfrm>
              <a:off x="3725891" y="4177719"/>
              <a:ext cx="3100060" cy="399250"/>
            </a:xfrm>
            <a:prstGeom prst="rect">
              <a:avLst/>
            </a:prstGeom>
            <a:noFill/>
            <a:ln>
              <a:noFill/>
            </a:ln>
          </p:spPr>
        </p:pic>
      </p:grpSp>
      <p:pic>
        <p:nvPicPr>
          <p:cNvPr id="2012" name="Shape 2012"/>
          <p:cNvPicPr preferRelativeResize="0"/>
          <p:nvPr/>
        </p:nvPicPr>
        <p:blipFill>
          <a:blip r:embed="rId6">
            <a:alphaModFix/>
          </a:blip>
          <a:stretch>
            <a:fillRect/>
          </a:stretch>
        </p:blipFill>
        <p:spPr>
          <a:xfrm>
            <a:off x="2702577" y="1152672"/>
            <a:ext cx="1311030" cy="2340423"/>
          </a:xfrm>
          <a:prstGeom prst="rect">
            <a:avLst/>
          </a:prstGeom>
          <a:noFill/>
          <a:ln>
            <a:noFill/>
          </a:ln>
        </p:spPr>
      </p:pic>
      <p:pic>
        <p:nvPicPr>
          <p:cNvPr id="2013" name="Shape 2013"/>
          <p:cNvPicPr preferRelativeResize="0"/>
          <p:nvPr/>
        </p:nvPicPr>
        <p:blipFill>
          <a:blip r:embed="rId7">
            <a:alphaModFix/>
          </a:blip>
          <a:stretch>
            <a:fillRect/>
          </a:stretch>
        </p:blipFill>
        <p:spPr>
          <a:xfrm>
            <a:off x="2770068" y="1483032"/>
            <a:ext cx="1176146" cy="316452"/>
          </a:xfrm>
          <a:prstGeom prst="rect">
            <a:avLst/>
          </a:prstGeom>
          <a:noFill/>
          <a:ln>
            <a:noFill/>
          </a:ln>
        </p:spPr>
      </p:pic>
      <p:pic>
        <p:nvPicPr>
          <p:cNvPr id="2014" name="Shape 2014"/>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15" name="Shape 2015"/>
          <p:cNvPicPr preferRelativeResize="0"/>
          <p:nvPr/>
        </p:nvPicPr>
        <p:blipFill>
          <a:blip r:embed="rId9">
            <a:alphaModFix/>
          </a:blip>
          <a:stretch>
            <a:fillRect/>
          </a:stretch>
        </p:blipFill>
        <p:spPr>
          <a:xfrm>
            <a:off x="2770068" y="2308415"/>
            <a:ext cx="1176047" cy="316425"/>
          </a:xfrm>
          <a:prstGeom prst="rect">
            <a:avLst/>
          </a:prstGeom>
          <a:noFill/>
          <a:ln>
            <a:noFill/>
          </a:ln>
        </p:spPr>
      </p:pic>
      <p:pic>
        <p:nvPicPr>
          <p:cNvPr id="2016" name="Shape 2016"/>
          <p:cNvPicPr preferRelativeResize="0"/>
          <p:nvPr/>
        </p:nvPicPr>
        <p:blipFill rotWithShape="1">
          <a:blip r:embed="rId10">
            <a:alphaModFix/>
          </a:blip>
          <a:srcRect r="6085"/>
          <a:stretch/>
        </p:blipFill>
        <p:spPr>
          <a:xfrm>
            <a:off x="7554675" y="2290399"/>
            <a:ext cx="748075" cy="1261649"/>
          </a:xfrm>
          <a:prstGeom prst="rect">
            <a:avLst/>
          </a:prstGeom>
          <a:noFill/>
          <a:ln>
            <a:noFill/>
          </a:ln>
        </p:spPr>
      </p:pic>
      <p:pic>
        <p:nvPicPr>
          <p:cNvPr id="2017" name="Shape 2017"/>
          <p:cNvPicPr preferRelativeResize="0"/>
          <p:nvPr/>
        </p:nvPicPr>
        <p:blipFill>
          <a:blip r:embed="rId11">
            <a:alphaModFix/>
          </a:blip>
          <a:stretch>
            <a:fillRect/>
          </a:stretch>
        </p:blipFill>
        <p:spPr>
          <a:xfrm>
            <a:off x="2619863" y="3621523"/>
            <a:ext cx="5682899" cy="427125"/>
          </a:xfrm>
          <a:prstGeom prst="rect">
            <a:avLst/>
          </a:prstGeom>
          <a:noFill/>
          <a:ln>
            <a:noFill/>
          </a:ln>
        </p:spPr>
      </p:pic>
      <p:pic>
        <p:nvPicPr>
          <p:cNvPr id="2018" name="Shape 2018"/>
          <p:cNvPicPr preferRelativeResize="0"/>
          <p:nvPr/>
        </p:nvPicPr>
        <p:blipFill>
          <a:blip r:embed="rId12">
            <a:alphaModFix/>
          </a:blip>
          <a:stretch>
            <a:fillRect/>
          </a:stretch>
        </p:blipFill>
        <p:spPr>
          <a:xfrm>
            <a:off x="2770068" y="2721080"/>
            <a:ext cx="1176140" cy="316450"/>
          </a:xfrm>
          <a:prstGeom prst="rect">
            <a:avLst/>
          </a:prstGeom>
          <a:noFill/>
          <a:ln>
            <a:noFill/>
          </a:ln>
        </p:spPr>
      </p:pic>
      <p:pic>
        <p:nvPicPr>
          <p:cNvPr id="2019" name="Shape 2019"/>
          <p:cNvPicPr preferRelativeResize="0"/>
          <p:nvPr/>
        </p:nvPicPr>
        <p:blipFill>
          <a:blip r:embed="rId13">
            <a:alphaModFix/>
          </a:blip>
          <a:stretch>
            <a:fillRect/>
          </a:stretch>
        </p:blipFill>
        <p:spPr>
          <a:xfrm>
            <a:off x="5248350" y="2350282"/>
            <a:ext cx="988916" cy="1142748"/>
          </a:xfrm>
          <a:prstGeom prst="rect">
            <a:avLst/>
          </a:prstGeom>
          <a:noFill/>
          <a:ln>
            <a:noFill/>
          </a:ln>
        </p:spPr>
      </p:pic>
      <p:pic>
        <p:nvPicPr>
          <p:cNvPr id="2020" name="Shape 2020"/>
          <p:cNvPicPr preferRelativeResize="0"/>
          <p:nvPr/>
        </p:nvPicPr>
        <p:blipFill>
          <a:blip r:embed="rId13">
            <a:alphaModFix/>
          </a:blip>
          <a:stretch>
            <a:fillRect/>
          </a:stretch>
        </p:blipFill>
        <p:spPr>
          <a:xfrm>
            <a:off x="4112666" y="1152643"/>
            <a:ext cx="988916" cy="1142748"/>
          </a:xfrm>
          <a:prstGeom prst="rect">
            <a:avLst/>
          </a:prstGeom>
          <a:noFill/>
          <a:ln>
            <a:noFill/>
          </a:ln>
        </p:spPr>
      </p:pic>
      <p:pic>
        <p:nvPicPr>
          <p:cNvPr id="2021" name="Shape 2021"/>
          <p:cNvPicPr preferRelativeResize="0"/>
          <p:nvPr/>
        </p:nvPicPr>
        <p:blipFill>
          <a:blip r:embed="rId13">
            <a:alphaModFix/>
          </a:blip>
          <a:stretch>
            <a:fillRect/>
          </a:stretch>
        </p:blipFill>
        <p:spPr>
          <a:xfrm>
            <a:off x="5248350" y="1146849"/>
            <a:ext cx="988916" cy="1142748"/>
          </a:xfrm>
          <a:prstGeom prst="rect">
            <a:avLst/>
          </a:prstGeom>
          <a:noFill/>
          <a:ln>
            <a:noFill/>
          </a:ln>
        </p:spPr>
      </p:pic>
      <p:pic>
        <p:nvPicPr>
          <p:cNvPr id="2022" name="Shape 2022"/>
          <p:cNvPicPr preferRelativeResize="0"/>
          <p:nvPr/>
        </p:nvPicPr>
        <p:blipFill>
          <a:blip r:embed="rId13">
            <a:alphaModFix/>
          </a:blip>
          <a:stretch>
            <a:fillRect/>
          </a:stretch>
        </p:blipFill>
        <p:spPr>
          <a:xfrm>
            <a:off x="4112666" y="2356076"/>
            <a:ext cx="988916" cy="1142748"/>
          </a:xfrm>
          <a:prstGeom prst="rect">
            <a:avLst/>
          </a:prstGeom>
          <a:noFill/>
          <a:ln>
            <a:noFill/>
          </a:ln>
        </p:spPr>
      </p:pic>
      <p:pic>
        <p:nvPicPr>
          <p:cNvPr id="2023" name="Shape 2023"/>
          <p:cNvPicPr preferRelativeResize="0"/>
          <p:nvPr/>
        </p:nvPicPr>
        <p:blipFill>
          <a:blip r:embed="rId13">
            <a:alphaModFix/>
          </a:blip>
          <a:stretch>
            <a:fillRect/>
          </a:stretch>
        </p:blipFill>
        <p:spPr>
          <a:xfrm>
            <a:off x="6384034" y="1146849"/>
            <a:ext cx="988916" cy="1142748"/>
          </a:xfrm>
          <a:prstGeom prst="rect">
            <a:avLst/>
          </a:prstGeom>
          <a:noFill/>
          <a:ln>
            <a:noFill/>
          </a:ln>
        </p:spPr>
      </p:pic>
      <p:pic>
        <p:nvPicPr>
          <p:cNvPr id="2024" name="Shape 2024"/>
          <p:cNvPicPr preferRelativeResize="0"/>
          <p:nvPr/>
        </p:nvPicPr>
        <p:blipFill>
          <a:blip r:embed="rId14">
            <a:alphaModFix/>
          </a:blip>
          <a:stretch>
            <a:fillRect/>
          </a:stretch>
        </p:blipFill>
        <p:spPr>
          <a:xfrm>
            <a:off x="4628056" y="1743625"/>
            <a:ext cx="398525" cy="346097"/>
          </a:xfrm>
          <a:prstGeom prst="rect">
            <a:avLst/>
          </a:prstGeom>
          <a:noFill/>
          <a:ln>
            <a:noFill/>
          </a:ln>
        </p:spPr>
      </p:pic>
      <p:pic>
        <p:nvPicPr>
          <p:cNvPr id="2025" name="Shape 2025"/>
          <p:cNvPicPr preferRelativeResize="0"/>
          <p:nvPr/>
        </p:nvPicPr>
        <p:blipFill>
          <a:blip r:embed="rId15">
            <a:alphaModFix/>
          </a:blip>
          <a:stretch>
            <a:fillRect/>
          </a:stretch>
        </p:blipFill>
        <p:spPr>
          <a:xfrm>
            <a:off x="4175425" y="1353513"/>
            <a:ext cx="398525" cy="346071"/>
          </a:xfrm>
          <a:prstGeom prst="rect">
            <a:avLst/>
          </a:prstGeom>
          <a:noFill/>
          <a:ln>
            <a:noFill/>
          </a:ln>
        </p:spPr>
      </p:pic>
      <p:pic>
        <p:nvPicPr>
          <p:cNvPr id="2026" name="Shape 2026"/>
          <p:cNvPicPr preferRelativeResize="0"/>
          <p:nvPr/>
        </p:nvPicPr>
        <p:blipFill>
          <a:blip r:embed="rId14">
            <a:alphaModFix/>
          </a:blip>
          <a:stretch>
            <a:fillRect/>
          </a:stretch>
        </p:blipFill>
        <p:spPr>
          <a:xfrm>
            <a:off x="4175431" y="2550113"/>
            <a:ext cx="398525" cy="346097"/>
          </a:xfrm>
          <a:prstGeom prst="rect">
            <a:avLst/>
          </a:prstGeom>
          <a:noFill/>
          <a:ln>
            <a:noFill/>
          </a:ln>
        </p:spPr>
      </p:pic>
      <p:pic>
        <p:nvPicPr>
          <p:cNvPr id="2027" name="Shape 2027"/>
          <p:cNvPicPr preferRelativeResize="0"/>
          <p:nvPr/>
        </p:nvPicPr>
        <p:blipFill>
          <a:blip r:embed="rId15">
            <a:alphaModFix/>
          </a:blip>
          <a:stretch>
            <a:fillRect/>
          </a:stretch>
        </p:blipFill>
        <p:spPr>
          <a:xfrm>
            <a:off x="4628050" y="2925825"/>
            <a:ext cx="398525" cy="346071"/>
          </a:xfrm>
          <a:prstGeom prst="rect">
            <a:avLst/>
          </a:prstGeom>
          <a:noFill/>
          <a:ln>
            <a:noFill/>
          </a:ln>
        </p:spPr>
      </p:pic>
      <p:pic>
        <p:nvPicPr>
          <p:cNvPr id="2028" name="Shape 2028"/>
          <p:cNvPicPr preferRelativeResize="0"/>
          <p:nvPr/>
        </p:nvPicPr>
        <p:blipFill>
          <a:blip r:embed="rId14">
            <a:alphaModFix/>
          </a:blip>
          <a:stretch>
            <a:fillRect/>
          </a:stretch>
        </p:blipFill>
        <p:spPr>
          <a:xfrm>
            <a:off x="5314431" y="1736825"/>
            <a:ext cx="398525" cy="346097"/>
          </a:xfrm>
          <a:prstGeom prst="rect">
            <a:avLst/>
          </a:prstGeom>
          <a:noFill/>
          <a:ln>
            <a:noFill/>
          </a:ln>
        </p:spPr>
      </p:pic>
      <p:pic>
        <p:nvPicPr>
          <p:cNvPr id="2029" name="Shape 2029"/>
          <p:cNvPicPr preferRelativeResize="0"/>
          <p:nvPr/>
        </p:nvPicPr>
        <p:blipFill>
          <a:blip r:embed="rId15">
            <a:alphaModFix/>
          </a:blip>
          <a:stretch>
            <a:fillRect/>
          </a:stretch>
        </p:blipFill>
        <p:spPr>
          <a:xfrm>
            <a:off x="5314425" y="1361463"/>
            <a:ext cx="398525" cy="346071"/>
          </a:xfrm>
          <a:prstGeom prst="rect">
            <a:avLst/>
          </a:prstGeom>
          <a:noFill/>
          <a:ln>
            <a:noFill/>
          </a:ln>
        </p:spPr>
      </p:pic>
      <p:grpSp>
        <p:nvGrpSpPr>
          <p:cNvPr id="2030" name="Shape 2030"/>
          <p:cNvGrpSpPr/>
          <p:nvPr/>
        </p:nvGrpSpPr>
        <p:grpSpPr>
          <a:xfrm>
            <a:off x="4175425" y="1746900"/>
            <a:ext cx="398523" cy="350700"/>
            <a:chOff x="4175425" y="1746900"/>
            <a:chExt cx="398523" cy="350700"/>
          </a:xfrm>
        </p:grpSpPr>
        <p:pic>
          <p:nvPicPr>
            <p:cNvPr id="2031" name="Shape 2031"/>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32" name="Shape 2032"/>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33" name="Shape 2033"/>
          <p:cNvGrpSpPr/>
          <p:nvPr/>
        </p:nvGrpSpPr>
        <p:grpSpPr>
          <a:xfrm>
            <a:off x="4631250" y="1354825"/>
            <a:ext cx="398523" cy="350700"/>
            <a:chOff x="4631250" y="1354825"/>
            <a:chExt cx="398523" cy="350700"/>
          </a:xfrm>
        </p:grpSpPr>
        <p:pic>
          <p:nvPicPr>
            <p:cNvPr id="2034" name="Shape 2034"/>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35" name="Shape 2035"/>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36" name="Shape 2036"/>
          <p:cNvGrpSpPr/>
          <p:nvPr/>
        </p:nvGrpSpPr>
        <p:grpSpPr>
          <a:xfrm>
            <a:off x="6890975" y="1734525"/>
            <a:ext cx="398523" cy="350700"/>
            <a:chOff x="6890975" y="1734525"/>
            <a:chExt cx="398523" cy="350700"/>
          </a:xfrm>
        </p:grpSpPr>
        <p:pic>
          <p:nvPicPr>
            <p:cNvPr id="2037" name="Shape 2037"/>
            <p:cNvPicPr preferRelativeResize="0"/>
            <p:nvPr/>
          </p:nvPicPr>
          <p:blipFill>
            <a:blip r:embed="rId16">
              <a:alphaModFix/>
            </a:blip>
            <a:stretch>
              <a:fillRect/>
            </a:stretch>
          </p:blipFill>
          <p:spPr>
            <a:xfrm>
              <a:off x="6890975" y="1734525"/>
              <a:ext cx="398523" cy="350700"/>
            </a:xfrm>
            <a:prstGeom prst="rect">
              <a:avLst/>
            </a:prstGeom>
            <a:noFill/>
            <a:ln>
              <a:noFill/>
            </a:ln>
          </p:spPr>
        </p:pic>
        <p:pic>
          <p:nvPicPr>
            <p:cNvPr id="2038" name="Shape 2038"/>
            <p:cNvPicPr preferRelativeResize="0"/>
            <p:nvPr/>
          </p:nvPicPr>
          <p:blipFill>
            <a:blip r:embed="rId18">
              <a:alphaModFix/>
            </a:blip>
            <a:stretch>
              <a:fillRect/>
            </a:stretch>
          </p:blipFill>
          <p:spPr>
            <a:xfrm>
              <a:off x="6954375" y="1833011"/>
              <a:ext cx="271725" cy="223210"/>
            </a:xfrm>
            <a:prstGeom prst="rect">
              <a:avLst/>
            </a:prstGeom>
            <a:noFill/>
            <a:ln>
              <a:noFill/>
            </a:ln>
          </p:spPr>
        </p:pic>
      </p:grpSp>
      <p:grpSp>
        <p:nvGrpSpPr>
          <p:cNvPr id="2039" name="Shape 2039"/>
          <p:cNvGrpSpPr/>
          <p:nvPr/>
        </p:nvGrpSpPr>
        <p:grpSpPr>
          <a:xfrm>
            <a:off x="6435150" y="1351200"/>
            <a:ext cx="398523" cy="350700"/>
            <a:chOff x="6435150" y="1351200"/>
            <a:chExt cx="398523" cy="350700"/>
          </a:xfrm>
        </p:grpSpPr>
        <p:pic>
          <p:nvPicPr>
            <p:cNvPr id="2040" name="Shape 2040"/>
            <p:cNvPicPr preferRelativeResize="0"/>
            <p:nvPr/>
          </p:nvPicPr>
          <p:blipFill>
            <a:blip r:embed="rId16">
              <a:alphaModFix/>
            </a:blip>
            <a:stretch>
              <a:fillRect/>
            </a:stretch>
          </p:blipFill>
          <p:spPr>
            <a:xfrm>
              <a:off x="6435150" y="1351200"/>
              <a:ext cx="398523" cy="350700"/>
            </a:xfrm>
            <a:prstGeom prst="rect">
              <a:avLst/>
            </a:prstGeom>
            <a:noFill/>
            <a:ln>
              <a:noFill/>
            </a:ln>
          </p:spPr>
        </p:pic>
        <p:pic>
          <p:nvPicPr>
            <p:cNvPr id="2041" name="Shape 2041"/>
            <p:cNvPicPr preferRelativeResize="0"/>
            <p:nvPr/>
          </p:nvPicPr>
          <p:blipFill>
            <a:blip r:embed="rId19">
              <a:alphaModFix/>
            </a:blip>
            <a:stretch>
              <a:fillRect/>
            </a:stretch>
          </p:blipFill>
          <p:spPr>
            <a:xfrm>
              <a:off x="6500944" y="1442401"/>
              <a:ext cx="266925" cy="218393"/>
            </a:xfrm>
            <a:prstGeom prst="rect">
              <a:avLst/>
            </a:prstGeom>
            <a:noFill/>
            <a:ln>
              <a:noFill/>
            </a:ln>
          </p:spPr>
        </p:pic>
      </p:grpSp>
      <p:grpSp>
        <p:nvGrpSpPr>
          <p:cNvPr id="2042" name="Shape 2042"/>
          <p:cNvGrpSpPr/>
          <p:nvPr/>
        </p:nvGrpSpPr>
        <p:grpSpPr>
          <a:xfrm>
            <a:off x="6435150" y="1738900"/>
            <a:ext cx="398523" cy="350700"/>
            <a:chOff x="6435150" y="1738900"/>
            <a:chExt cx="398523" cy="350700"/>
          </a:xfrm>
        </p:grpSpPr>
        <p:pic>
          <p:nvPicPr>
            <p:cNvPr id="2043" name="Shape 2043"/>
            <p:cNvPicPr preferRelativeResize="0"/>
            <p:nvPr/>
          </p:nvPicPr>
          <p:blipFill>
            <a:blip r:embed="rId16">
              <a:alphaModFix/>
            </a:blip>
            <a:stretch>
              <a:fillRect/>
            </a:stretch>
          </p:blipFill>
          <p:spPr>
            <a:xfrm>
              <a:off x="6435150" y="1738900"/>
              <a:ext cx="398523" cy="350700"/>
            </a:xfrm>
            <a:prstGeom prst="rect">
              <a:avLst/>
            </a:prstGeom>
            <a:noFill/>
            <a:ln>
              <a:noFill/>
            </a:ln>
          </p:spPr>
        </p:pic>
        <p:pic>
          <p:nvPicPr>
            <p:cNvPr id="2044" name="Shape 2044"/>
            <p:cNvPicPr preferRelativeResize="0"/>
            <p:nvPr/>
          </p:nvPicPr>
          <p:blipFill>
            <a:blip r:embed="rId17">
              <a:alphaModFix/>
            </a:blip>
            <a:stretch>
              <a:fillRect/>
            </a:stretch>
          </p:blipFill>
          <p:spPr>
            <a:xfrm>
              <a:off x="6498538" y="1837631"/>
              <a:ext cx="271725" cy="218350"/>
            </a:xfrm>
            <a:prstGeom prst="rect">
              <a:avLst/>
            </a:prstGeom>
            <a:noFill/>
            <a:ln>
              <a:noFill/>
            </a:ln>
          </p:spPr>
        </p:pic>
      </p:grpSp>
      <p:grpSp>
        <p:nvGrpSpPr>
          <p:cNvPr id="2045" name="Shape 2045"/>
          <p:cNvGrpSpPr/>
          <p:nvPr/>
        </p:nvGrpSpPr>
        <p:grpSpPr>
          <a:xfrm>
            <a:off x="6890975" y="1346825"/>
            <a:ext cx="398523" cy="350700"/>
            <a:chOff x="6890975" y="1346825"/>
            <a:chExt cx="398523" cy="350700"/>
          </a:xfrm>
        </p:grpSpPr>
        <p:pic>
          <p:nvPicPr>
            <p:cNvPr id="2046" name="Shape 2046"/>
            <p:cNvPicPr preferRelativeResize="0"/>
            <p:nvPr/>
          </p:nvPicPr>
          <p:blipFill>
            <a:blip r:embed="rId16">
              <a:alphaModFix/>
            </a:blip>
            <a:stretch>
              <a:fillRect/>
            </a:stretch>
          </p:blipFill>
          <p:spPr>
            <a:xfrm>
              <a:off x="6890975" y="1346825"/>
              <a:ext cx="398523" cy="350700"/>
            </a:xfrm>
            <a:prstGeom prst="rect">
              <a:avLst/>
            </a:prstGeom>
            <a:noFill/>
            <a:ln>
              <a:noFill/>
            </a:ln>
          </p:spPr>
        </p:pic>
        <p:pic>
          <p:nvPicPr>
            <p:cNvPr id="2047" name="Shape 2047"/>
            <p:cNvPicPr preferRelativeResize="0"/>
            <p:nvPr/>
          </p:nvPicPr>
          <p:blipFill>
            <a:blip r:embed="rId17">
              <a:alphaModFix/>
            </a:blip>
            <a:stretch>
              <a:fillRect/>
            </a:stretch>
          </p:blipFill>
          <p:spPr>
            <a:xfrm>
              <a:off x="6954363" y="1442431"/>
              <a:ext cx="271725" cy="218350"/>
            </a:xfrm>
            <a:prstGeom prst="rect">
              <a:avLst/>
            </a:prstGeom>
            <a:noFill/>
            <a:ln>
              <a:noFill/>
            </a:ln>
          </p:spPr>
        </p:pic>
      </p:grpSp>
      <p:grpSp>
        <p:nvGrpSpPr>
          <p:cNvPr id="2048" name="Shape 2048"/>
          <p:cNvGrpSpPr/>
          <p:nvPr/>
        </p:nvGrpSpPr>
        <p:grpSpPr>
          <a:xfrm>
            <a:off x="6384034" y="2350282"/>
            <a:ext cx="988916" cy="1142748"/>
            <a:chOff x="6384034" y="2350282"/>
            <a:chExt cx="988916" cy="1142748"/>
          </a:xfrm>
        </p:grpSpPr>
        <p:pic>
          <p:nvPicPr>
            <p:cNvPr id="2049" name="Shape 2049"/>
            <p:cNvPicPr preferRelativeResize="0"/>
            <p:nvPr/>
          </p:nvPicPr>
          <p:blipFill>
            <a:blip r:embed="rId13">
              <a:alphaModFix/>
            </a:blip>
            <a:stretch>
              <a:fillRect/>
            </a:stretch>
          </p:blipFill>
          <p:spPr>
            <a:xfrm>
              <a:off x="6384034" y="2350282"/>
              <a:ext cx="988916" cy="1142748"/>
            </a:xfrm>
            <a:prstGeom prst="rect">
              <a:avLst/>
            </a:prstGeom>
            <a:noFill/>
            <a:ln>
              <a:noFill/>
            </a:ln>
          </p:spPr>
        </p:pic>
        <p:pic>
          <p:nvPicPr>
            <p:cNvPr id="2050" name="Shape 2050"/>
            <p:cNvPicPr preferRelativeResize="0"/>
            <p:nvPr/>
          </p:nvPicPr>
          <p:blipFill>
            <a:blip r:embed="rId16">
              <a:alphaModFix/>
            </a:blip>
            <a:stretch>
              <a:fillRect/>
            </a:stretch>
          </p:blipFill>
          <p:spPr>
            <a:xfrm>
              <a:off x="6452325" y="2564550"/>
              <a:ext cx="398523" cy="350700"/>
            </a:xfrm>
            <a:prstGeom prst="rect">
              <a:avLst/>
            </a:prstGeom>
            <a:noFill/>
            <a:ln>
              <a:noFill/>
            </a:ln>
          </p:spPr>
        </p:pic>
        <p:pic>
          <p:nvPicPr>
            <p:cNvPr id="2051" name="Shape 2051"/>
            <p:cNvPicPr preferRelativeResize="0"/>
            <p:nvPr/>
          </p:nvPicPr>
          <p:blipFill>
            <a:blip r:embed="rId16">
              <a:alphaModFix/>
            </a:blip>
            <a:stretch>
              <a:fillRect/>
            </a:stretch>
          </p:blipFill>
          <p:spPr>
            <a:xfrm>
              <a:off x="6452325" y="2952250"/>
              <a:ext cx="398523" cy="350700"/>
            </a:xfrm>
            <a:prstGeom prst="rect">
              <a:avLst/>
            </a:prstGeom>
            <a:noFill/>
            <a:ln>
              <a:noFill/>
            </a:ln>
          </p:spPr>
        </p:pic>
        <p:pic>
          <p:nvPicPr>
            <p:cNvPr id="2052" name="Shape 2052"/>
            <p:cNvPicPr preferRelativeResize="0"/>
            <p:nvPr/>
          </p:nvPicPr>
          <p:blipFill>
            <a:blip r:embed="rId16">
              <a:alphaModFix/>
            </a:blip>
            <a:stretch>
              <a:fillRect/>
            </a:stretch>
          </p:blipFill>
          <p:spPr>
            <a:xfrm>
              <a:off x="6908150" y="2560175"/>
              <a:ext cx="398523" cy="350700"/>
            </a:xfrm>
            <a:prstGeom prst="rect">
              <a:avLst/>
            </a:prstGeom>
            <a:noFill/>
            <a:ln>
              <a:noFill/>
            </a:ln>
          </p:spPr>
        </p:pic>
        <p:pic>
          <p:nvPicPr>
            <p:cNvPr id="2053" name="Shape 2053"/>
            <p:cNvPicPr preferRelativeResize="0"/>
            <p:nvPr/>
          </p:nvPicPr>
          <p:blipFill>
            <a:blip r:embed="rId16">
              <a:alphaModFix/>
            </a:blip>
            <a:stretch>
              <a:fillRect/>
            </a:stretch>
          </p:blipFill>
          <p:spPr>
            <a:xfrm>
              <a:off x="6908150" y="2947875"/>
              <a:ext cx="398523" cy="350700"/>
            </a:xfrm>
            <a:prstGeom prst="rect">
              <a:avLst/>
            </a:prstGeom>
            <a:noFill/>
            <a:ln>
              <a:noFill/>
            </a:ln>
          </p:spPr>
        </p:pic>
        <p:pic>
          <p:nvPicPr>
            <p:cNvPr id="2054" name="Shape 2054"/>
            <p:cNvPicPr preferRelativeResize="0"/>
            <p:nvPr/>
          </p:nvPicPr>
          <p:blipFill>
            <a:blip r:embed="rId17">
              <a:alphaModFix/>
            </a:blip>
            <a:stretch>
              <a:fillRect/>
            </a:stretch>
          </p:blipFill>
          <p:spPr>
            <a:xfrm>
              <a:off x="6507788" y="2654156"/>
              <a:ext cx="271725" cy="218350"/>
            </a:xfrm>
            <a:prstGeom prst="rect">
              <a:avLst/>
            </a:prstGeom>
            <a:noFill/>
            <a:ln>
              <a:noFill/>
            </a:ln>
          </p:spPr>
        </p:pic>
        <p:pic>
          <p:nvPicPr>
            <p:cNvPr id="2055" name="Shape 2055"/>
            <p:cNvPicPr preferRelativeResize="0"/>
            <p:nvPr/>
          </p:nvPicPr>
          <p:blipFill>
            <a:blip r:embed="rId17">
              <a:alphaModFix/>
            </a:blip>
            <a:stretch>
              <a:fillRect/>
            </a:stretch>
          </p:blipFill>
          <p:spPr>
            <a:xfrm>
              <a:off x="6971538" y="2654156"/>
              <a:ext cx="271725" cy="218350"/>
            </a:xfrm>
            <a:prstGeom prst="rect">
              <a:avLst/>
            </a:prstGeom>
            <a:noFill/>
            <a:ln>
              <a:noFill/>
            </a:ln>
          </p:spPr>
        </p:pic>
        <p:pic>
          <p:nvPicPr>
            <p:cNvPr id="2056" name="Shape 2056"/>
            <p:cNvPicPr preferRelativeResize="0"/>
            <p:nvPr/>
          </p:nvPicPr>
          <p:blipFill>
            <a:blip r:embed="rId19">
              <a:alphaModFix/>
            </a:blip>
            <a:stretch>
              <a:fillRect/>
            </a:stretch>
          </p:blipFill>
          <p:spPr>
            <a:xfrm>
              <a:off x="6513394" y="3046651"/>
              <a:ext cx="266925" cy="218393"/>
            </a:xfrm>
            <a:prstGeom prst="rect">
              <a:avLst/>
            </a:prstGeom>
            <a:noFill/>
            <a:ln>
              <a:noFill/>
            </a:ln>
          </p:spPr>
        </p:pic>
        <p:pic>
          <p:nvPicPr>
            <p:cNvPr id="2057" name="Shape 2057"/>
            <p:cNvPicPr preferRelativeResize="0"/>
            <p:nvPr/>
          </p:nvPicPr>
          <p:blipFill>
            <a:blip r:embed="rId18">
              <a:alphaModFix/>
            </a:blip>
            <a:stretch>
              <a:fillRect/>
            </a:stretch>
          </p:blipFill>
          <p:spPr>
            <a:xfrm>
              <a:off x="6971550" y="3044249"/>
              <a:ext cx="271725" cy="223210"/>
            </a:xfrm>
            <a:prstGeom prst="rect">
              <a:avLst/>
            </a:prstGeom>
            <a:noFill/>
            <a:ln>
              <a:noFill/>
            </a:ln>
          </p:spPr>
        </p:pic>
      </p:grpSp>
      <p:grpSp>
        <p:nvGrpSpPr>
          <p:cNvPr id="2058" name="Shape 2058"/>
          <p:cNvGrpSpPr/>
          <p:nvPr/>
        </p:nvGrpSpPr>
        <p:grpSpPr>
          <a:xfrm>
            <a:off x="5775650" y="1359150"/>
            <a:ext cx="398523" cy="350700"/>
            <a:chOff x="4175425" y="1746900"/>
            <a:chExt cx="398523" cy="350700"/>
          </a:xfrm>
        </p:grpSpPr>
        <p:pic>
          <p:nvPicPr>
            <p:cNvPr id="2059" name="Shape 2059"/>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0" name="Shape 2060"/>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1" name="Shape 2061"/>
          <p:cNvGrpSpPr/>
          <p:nvPr/>
        </p:nvGrpSpPr>
        <p:grpSpPr>
          <a:xfrm>
            <a:off x="5775650" y="1746900"/>
            <a:ext cx="398523" cy="350700"/>
            <a:chOff x="4175425" y="1746900"/>
            <a:chExt cx="398523" cy="350700"/>
          </a:xfrm>
        </p:grpSpPr>
        <p:pic>
          <p:nvPicPr>
            <p:cNvPr id="2062" name="Shape 2062"/>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3" name="Shape 2063"/>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64" name="Shape 2064"/>
          <p:cNvGrpSpPr/>
          <p:nvPr/>
        </p:nvGrpSpPr>
        <p:grpSpPr>
          <a:xfrm>
            <a:off x="4631250" y="2547813"/>
            <a:ext cx="398523" cy="350700"/>
            <a:chOff x="4631250" y="1354825"/>
            <a:chExt cx="398523" cy="350700"/>
          </a:xfrm>
        </p:grpSpPr>
        <p:pic>
          <p:nvPicPr>
            <p:cNvPr id="2065" name="Shape 2065"/>
            <p:cNvPicPr preferRelativeResize="0"/>
            <p:nvPr/>
          </p:nvPicPr>
          <p:blipFill>
            <a:blip r:embed="rId16">
              <a:alphaModFix/>
            </a:blip>
            <a:stretch>
              <a:fillRect/>
            </a:stretch>
          </p:blipFill>
          <p:spPr>
            <a:xfrm>
              <a:off x="4631250" y="1354825"/>
              <a:ext cx="398523" cy="350700"/>
            </a:xfrm>
            <a:prstGeom prst="rect">
              <a:avLst/>
            </a:prstGeom>
            <a:noFill/>
            <a:ln>
              <a:noFill/>
            </a:ln>
          </p:spPr>
        </p:pic>
        <p:pic>
          <p:nvPicPr>
            <p:cNvPr id="2066" name="Shape 2066"/>
            <p:cNvPicPr preferRelativeResize="0"/>
            <p:nvPr/>
          </p:nvPicPr>
          <p:blipFill>
            <a:blip r:embed="rId17">
              <a:alphaModFix/>
            </a:blip>
            <a:stretch>
              <a:fillRect/>
            </a:stretch>
          </p:blipFill>
          <p:spPr>
            <a:xfrm>
              <a:off x="4694650" y="1452256"/>
              <a:ext cx="271725" cy="218350"/>
            </a:xfrm>
            <a:prstGeom prst="rect">
              <a:avLst/>
            </a:prstGeom>
            <a:noFill/>
            <a:ln>
              <a:noFill/>
            </a:ln>
          </p:spPr>
        </p:pic>
      </p:grpSp>
      <p:grpSp>
        <p:nvGrpSpPr>
          <p:cNvPr id="2067" name="Shape 2067"/>
          <p:cNvGrpSpPr/>
          <p:nvPr/>
        </p:nvGrpSpPr>
        <p:grpSpPr>
          <a:xfrm>
            <a:off x="4175425" y="2927450"/>
            <a:ext cx="398523" cy="350700"/>
            <a:chOff x="4175425" y="1746900"/>
            <a:chExt cx="398523" cy="350700"/>
          </a:xfrm>
        </p:grpSpPr>
        <p:pic>
          <p:nvPicPr>
            <p:cNvPr id="2068" name="Shape 2068"/>
            <p:cNvPicPr preferRelativeResize="0"/>
            <p:nvPr/>
          </p:nvPicPr>
          <p:blipFill>
            <a:blip r:embed="rId16">
              <a:alphaModFix/>
            </a:blip>
            <a:stretch>
              <a:fillRect/>
            </a:stretch>
          </p:blipFill>
          <p:spPr>
            <a:xfrm>
              <a:off x="4175425" y="1746900"/>
              <a:ext cx="398523" cy="350700"/>
            </a:xfrm>
            <a:prstGeom prst="rect">
              <a:avLst/>
            </a:prstGeom>
            <a:noFill/>
            <a:ln>
              <a:noFill/>
            </a:ln>
          </p:spPr>
        </p:pic>
        <p:pic>
          <p:nvPicPr>
            <p:cNvPr id="2069" name="Shape 2069"/>
            <p:cNvPicPr preferRelativeResize="0"/>
            <p:nvPr/>
          </p:nvPicPr>
          <p:blipFill>
            <a:blip r:embed="rId17">
              <a:alphaModFix/>
            </a:blip>
            <a:stretch>
              <a:fillRect/>
            </a:stretch>
          </p:blipFill>
          <p:spPr>
            <a:xfrm>
              <a:off x="4238825" y="1836306"/>
              <a:ext cx="271725" cy="218350"/>
            </a:xfrm>
            <a:prstGeom prst="rect">
              <a:avLst/>
            </a:prstGeom>
            <a:noFill/>
            <a:ln>
              <a:noFill/>
            </a:ln>
          </p:spPr>
        </p:pic>
      </p:grpSp>
      <p:grpSp>
        <p:nvGrpSpPr>
          <p:cNvPr id="2070" name="Shape 2070"/>
          <p:cNvGrpSpPr/>
          <p:nvPr/>
        </p:nvGrpSpPr>
        <p:grpSpPr>
          <a:xfrm>
            <a:off x="5323025" y="2554575"/>
            <a:ext cx="854348" cy="742775"/>
            <a:chOff x="5323025" y="2554575"/>
            <a:chExt cx="854348" cy="742775"/>
          </a:xfrm>
        </p:grpSpPr>
        <p:pic>
          <p:nvPicPr>
            <p:cNvPr id="2071" name="Shape 2071"/>
            <p:cNvPicPr preferRelativeResize="0"/>
            <p:nvPr/>
          </p:nvPicPr>
          <p:blipFill>
            <a:blip r:embed="rId16">
              <a:alphaModFix/>
            </a:blip>
            <a:stretch>
              <a:fillRect/>
            </a:stretch>
          </p:blipFill>
          <p:spPr>
            <a:xfrm>
              <a:off x="5323025" y="2558950"/>
              <a:ext cx="398523" cy="350700"/>
            </a:xfrm>
            <a:prstGeom prst="rect">
              <a:avLst/>
            </a:prstGeom>
            <a:noFill/>
            <a:ln>
              <a:noFill/>
            </a:ln>
          </p:spPr>
        </p:pic>
        <p:pic>
          <p:nvPicPr>
            <p:cNvPr id="2072" name="Shape 2072"/>
            <p:cNvPicPr preferRelativeResize="0"/>
            <p:nvPr/>
          </p:nvPicPr>
          <p:blipFill>
            <a:blip r:embed="rId16">
              <a:alphaModFix/>
            </a:blip>
            <a:stretch>
              <a:fillRect/>
            </a:stretch>
          </p:blipFill>
          <p:spPr>
            <a:xfrm>
              <a:off x="5323025" y="2946650"/>
              <a:ext cx="398523" cy="350700"/>
            </a:xfrm>
            <a:prstGeom prst="rect">
              <a:avLst/>
            </a:prstGeom>
            <a:noFill/>
            <a:ln>
              <a:noFill/>
            </a:ln>
          </p:spPr>
        </p:pic>
        <p:pic>
          <p:nvPicPr>
            <p:cNvPr id="2073" name="Shape 2073"/>
            <p:cNvPicPr preferRelativeResize="0"/>
            <p:nvPr/>
          </p:nvPicPr>
          <p:blipFill>
            <a:blip r:embed="rId16">
              <a:alphaModFix/>
            </a:blip>
            <a:stretch>
              <a:fillRect/>
            </a:stretch>
          </p:blipFill>
          <p:spPr>
            <a:xfrm>
              <a:off x="5778850" y="2554575"/>
              <a:ext cx="398523" cy="350700"/>
            </a:xfrm>
            <a:prstGeom prst="rect">
              <a:avLst/>
            </a:prstGeom>
            <a:noFill/>
            <a:ln>
              <a:noFill/>
            </a:ln>
          </p:spPr>
        </p:pic>
        <p:pic>
          <p:nvPicPr>
            <p:cNvPr id="2074" name="Shape 2074"/>
            <p:cNvPicPr preferRelativeResize="0"/>
            <p:nvPr/>
          </p:nvPicPr>
          <p:blipFill>
            <a:blip r:embed="rId16">
              <a:alphaModFix/>
            </a:blip>
            <a:stretch>
              <a:fillRect/>
            </a:stretch>
          </p:blipFill>
          <p:spPr>
            <a:xfrm>
              <a:off x="5778850" y="2942275"/>
              <a:ext cx="398523" cy="350700"/>
            </a:xfrm>
            <a:prstGeom prst="rect">
              <a:avLst/>
            </a:prstGeom>
            <a:noFill/>
            <a:ln>
              <a:noFill/>
            </a:ln>
          </p:spPr>
        </p:pic>
        <p:pic>
          <p:nvPicPr>
            <p:cNvPr id="2075" name="Shape 2075"/>
            <p:cNvPicPr preferRelativeResize="0"/>
            <p:nvPr/>
          </p:nvPicPr>
          <p:blipFill>
            <a:blip r:embed="rId17">
              <a:alphaModFix/>
            </a:blip>
            <a:stretch>
              <a:fillRect/>
            </a:stretch>
          </p:blipFill>
          <p:spPr>
            <a:xfrm>
              <a:off x="5386425" y="2654156"/>
              <a:ext cx="271725" cy="218350"/>
            </a:xfrm>
            <a:prstGeom prst="rect">
              <a:avLst/>
            </a:prstGeom>
            <a:noFill/>
            <a:ln>
              <a:noFill/>
            </a:ln>
          </p:spPr>
        </p:pic>
        <p:pic>
          <p:nvPicPr>
            <p:cNvPr id="2076" name="Shape 2076"/>
            <p:cNvPicPr preferRelativeResize="0"/>
            <p:nvPr/>
          </p:nvPicPr>
          <p:blipFill>
            <a:blip r:embed="rId17">
              <a:alphaModFix/>
            </a:blip>
            <a:stretch>
              <a:fillRect/>
            </a:stretch>
          </p:blipFill>
          <p:spPr>
            <a:xfrm>
              <a:off x="5842250" y="2654156"/>
              <a:ext cx="271725" cy="218350"/>
            </a:xfrm>
            <a:prstGeom prst="rect">
              <a:avLst/>
            </a:prstGeom>
            <a:noFill/>
            <a:ln>
              <a:noFill/>
            </a:ln>
          </p:spPr>
        </p:pic>
        <p:pic>
          <p:nvPicPr>
            <p:cNvPr id="2077" name="Shape 2077"/>
            <p:cNvPicPr preferRelativeResize="0"/>
            <p:nvPr/>
          </p:nvPicPr>
          <p:blipFill>
            <a:blip r:embed="rId20">
              <a:alphaModFix/>
            </a:blip>
            <a:stretch>
              <a:fillRect/>
            </a:stretch>
          </p:blipFill>
          <p:spPr>
            <a:xfrm>
              <a:off x="5842253" y="3031963"/>
              <a:ext cx="271722" cy="223200"/>
            </a:xfrm>
            <a:prstGeom prst="rect">
              <a:avLst/>
            </a:prstGeom>
            <a:noFill/>
            <a:ln>
              <a:noFill/>
            </a:ln>
          </p:spPr>
        </p:pic>
        <p:pic>
          <p:nvPicPr>
            <p:cNvPr id="2078" name="Shape 2078"/>
            <p:cNvPicPr preferRelativeResize="0"/>
            <p:nvPr/>
          </p:nvPicPr>
          <p:blipFill>
            <a:blip r:embed="rId21">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2083" name="Shape 2083"/>
          <p:cNvSpPr txBox="1">
            <a:spLocks noGrp="1"/>
          </p:cNvSpPr>
          <p:nvPr>
            <p:ph type="title"/>
          </p:nvPr>
        </p:nvSpPr>
        <p:spPr>
          <a:xfrm>
            <a:off x="134350" y="104500"/>
            <a:ext cx="4607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What about app data?</a:t>
            </a:r>
            <a:endParaRPr/>
          </a:p>
        </p:txBody>
      </p:sp>
      <p:pic>
        <p:nvPicPr>
          <p:cNvPr id="2084" name="Shape 2084"/>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085" name="Shape 2085"/>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086" name="Shape 2086"/>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087" name="Shape 2087"/>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088" name="Shape 2088"/>
          <p:cNvPicPr preferRelativeResize="0"/>
          <p:nvPr/>
        </p:nvPicPr>
        <p:blipFill>
          <a:blip r:embed="rId7">
            <a:alphaModFix/>
          </a:blip>
          <a:stretch>
            <a:fillRect/>
          </a:stretch>
        </p:blipFill>
        <p:spPr>
          <a:xfrm>
            <a:off x="2702577" y="1152672"/>
            <a:ext cx="1311030" cy="2340423"/>
          </a:xfrm>
          <a:prstGeom prst="rect">
            <a:avLst/>
          </a:prstGeom>
          <a:noFill/>
          <a:ln>
            <a:noFill/>
          </a:ln>
        </p:spPr>
      </p:pic>
      <p:pic>
        <p:nvPicPr>
          <p:cNvPr id="2089" name="Shape 2089"/>
          <p:cNvPicPr preferRelativeResize="0"/>
          <p:nvPr/>
        </p:nvPicPr>
        <p:blipFill>
          <a:blip r:embed="rId8">
            <a:alphaModFix/>
          </a:blip>
          <a:stretch>
            <a:fillRect/>
          </a:stretch>
        </p:blipFill>
        <p:spPr>
          <a:xfrm>
            <a:off x="2770062" y="1895763"/>
            <a:ext cx="1176059" cy="316425"/>
          </a:xfrm>
          <a:prstGeom prst="rect">
            <a:avLst/>
          </a:prstGeom>
          <a:noFill/>
          <a:ln>
            <a:noFill/>
          </a:ln>
        </p:spPr>
      </p:pic>
      <p:pic>
        <p:nvPicPr>
          <p:cNvPr id="2090" name="Shape 2090"/>
          <p:cNvPicPr preferRelativeResize="0"/>
          <p:nvPr/>
        </p:nvPicPr>
        <p:blipFill>
          <a:blip r:embed="rId9">
            <a:alphaModFix/>
          </a:blip>
          <a:stretch>
            <a:fillRect/>
          </a:stretch>
        </p:blipFill>
        <p:spPr>
          <a:xfrm>
            <a:off x="2770068" y="1483032"/>
            <a:ext cx="1176146" cy="316452"/>
          </a:xfrm>
          <a:prstGeom prst="rect">
            <a:avLst/>
          </a:prstGeom>
          <a:noFill/>
          <a:ln>
            <a:noFill/>
          </a:ln>
        </p:spPr>
      </p:pic>
      <p:pic>
        <p:nvPicPr>
          <p:cNvPr id="2091" name="Shape 2091"/>
          <p:cNvPicPr preferRelativeResize="0"/>
          <p:nvPr/>
        </p:nvPicPr>
        <p:blipFill>
          <a:blip r:embed="rId10">
            <a:alphaModFix/>
          </a:blip>
          <a:stretch>
            <a:fillRect/>
          </a:stretch>
        </p:blipFill>
        <p:spPr>
          <a:xfrm>
            <a:off x="2770068" y="2721080"/>
            <a:ext cx="1176140" cy="316450"/>
          </a:xfrm>
          <a:prstGeom prst="rect">
            <a:avLst/>
          </a:prstGeom>
          <a:noFill/>
          <a:ln>
            <a:noFill/>
          </a:ln>
        </p:spPr>
      </p:pic>
      <p:pic>
        <p:nvPicPr>
          <p:cNvPr id="2092" name="Shape 2092"/>
          <p:cNvPicPr preferRelativeResize="0"/>
          <p:nvPr/>
        </p:nvPicPr>
        <p:blipFill>
          <a:blip r:embed="rId11">
            <a:alphaModFix/>
          </a:blip>
          <a:stretch>
            <a:fillRect/>
          </a:stretch>
        </p:blipFill>
        <p:spPr>
          <a:xfrm>
            <a:off x="2770068" y="2308415"/>
            <a:ext cx="1176047" cy="316425"/>
          </a:xfrm>
          <a:prstGeom prst="rect">
            <a:avLst/>
          </a:prstGeom>
          <a:noFill/>
          <a:ln>
            <a:noFill/>
          </a:ln>
        </p:spPr>
      </p:pic>
      <p:grpSp>
        <p:nvGrpSpPr>
          <p:cNvPr id="2093" name="Shape 2093"/>
          <p:cNvGrpSpPr/>
          <p:nvPr/>
        </p:nvGrpSpPr>
        <p:grpSpPr>
          <a:xfrm>
            <a:off x="2619875" y="4108010"/>
            <a:ext cx="5682885" cy="625062"/>
            <a:chOff x="2619875" y="4085196"/>
            <a:chExt cx="5312101" cy="584279"/>
          </a:xfrm>
        </p:grpSpPr>
        <p:pic>
          <p:nvPicPr>
            <p:cNvPr id="2094" name="Shape 2094"/>
            <p:cNvPicPr preferRelativeResize="0"/>
            <p:nvPr/>
          </p:nvPicPr>
          <p:blipFill>
            <a:blip r:embed="rId12">
              <a:alphaModFix/>
            </a:blip>
            <a:stretch>
              <a:fillRect/>
            </a:stretch>
          </p:blipFill>
          <p:spPr>
            <a:xfrm>
              <a:off x="2619875" y="4085196"/>
              <a:ext cx="5312101" cy="584279"/>
            </a:xfrm>
            <a:prstGeom prst="rect">
              <a:avLst/>
            </a:prstGeom>
            <a:noFill/>
            <a:ln>
              <a:noFill/>
            </a:ln>
          </p:spPr>
        </p:pic>
        <p:pic>
          <p:nvPicPr>
            <p:cNvPr id="2095" name="Shape 2095"/>
            <p:cNvPicPr preferRelativeResize="0"/>
            <p:nvPr/>
          </p:nvPicPr>
          <p:blipFill>
            <a:blip r:embed="rId13">
              <a:alphaModFix/>
            </a:blip>
            <a:stretch>
              <a:fillRect/>
            </a:stretch>
          </p:blipFill>
          <p:spPr>
            <a:xfrm>
              <a:off x="3725891" y="4177719"/>
              <a:ext cx="3100060" cy="399250"/>
            </a:xfrm>
            <a:prstGeom prst="rect">
              <a:avLst/>
            </a:prstGeom>
            <a:noFill/>
            <a:ln>
              <a:noFill/>
            </a:ln>
          </p:spPr>
        </p:pic>
      </p:grpSp>
      <p:pic>
        <p:nvPicPr>
          <p:cNvPr id="2096" name="Shape 2096"/>
          <p:cNvPicPr preferRelativeResize="0"/>
          <p:nvPr/>
        </p:nvPicPr>
        <p:blipFill>
          <a:blip r:embed="rId14">
            <a:alphaModFix/>
          </a:blip>
          <a:stretch>
            <a:fillRect/>
          </a:stretch>
        </p:blipFill>
        <p:spPr>
          <a:xfrm>
            <a:off x="5248350" y="2350282"/>
            <a:ext cx="988916" cy="1142748"/>
          </a:xfrm>
          <a:prstGeom prst="rect">
            <a:avLst/>
          </a:prstGeom>
          <a:noFill/>
          <a:ln>
            <a:noFill/>
          </a:ln>
        </p:spPr>
      </p:pic>
      <p:pic>
        <p:nvPicPr>
          <p:cNvPr id="2097" name="Shape 2097"/>
          <p:cNvPicPr preferRelativeResize="0"/>
          <p:nvPr/>
        </p:nvPicPr>
        <p:blipFill>
          <a:blip r:embed="rId14">
            <a:alphaModFix/>
          </a:blip>
          <a:stretch>
            <a:fillRect/>
          </a:stretch>
        </p:blipFill>
        <p:spPr>
          <a:xfrm>
            <a:off x="4112666" y="1152643"/>
            <a:ext cx="988916" cy="1142748"/>
          </a:xfrm>
          <a:prstGeom prst="rect">
            <a:avLst/>
          </a:prstGeom>
          <a:noFill/>
          <a:ln>
            <a:noFill/>
          </a:ln>
        </p:spPr>
      </p:pic>
      <p:pic>
        <p:nvPicPr>
          <p:cNvPr id="2098" name="Shape 2098"/>
          <p:cNvPicPr preferRelativeResize="0"/>
          <p:nvPr/>
        </p:nvPicPr>
        <p:blipFill>
          <a:blip r:embed="rId14">
            <a:alphaModFix/>
          </a:blip>
          <a:stretch>
            <a:fillRect/>
          </a:stretch>
        </p:blipFill>
        <p:spPr>
          <a:xfrm>
            <a:off x="5248350" y="1146849"/>
            <a:ext cx="988916" cy="1142748"/>
          </a:xfrm>
          <a:prstGeom prst="rect">
            <a:avLst/>
          </a:prstGeom>
          <a:noFill/>
          <a:ln>
            <a:noFill/>
          </a:ln>
        </p:spPr>
      </p:pic>
      <p:pic>
        <p:nvPicPr>
          <p:cNvPr id="2099" name="Shape 2099"/>
          <p:cNvPicPr preferRelativeResize="0"/>
          <p:nvPr/>
        </p:nvPicPr>
        <p:blipFill>
          <a:blip r:embed="rId14">
            <a:alphaModFix/>
          </a:blip>
          <a:stretch>
            <a:fillRect/>
          </a:stretch>
        </p:blipFill>
        <p:spPr>
          <a:xfrm>
            <a:off x="4112666" y="2356076"/>
            <a:ext cx="988916" cy="1142748"/>
          </a:xfrm>
          <a:prstGeom prst="rect">
            <a:avLst/>
          </a:prstGeom>
          <a:noFill/>
          <a:ln>
            <a:noFill/>
          </a:ln>
        </p:spPr>
      </p:pic>
      <p:pic>
        <p:nvPicPr>
          <p:cNvPr id="2100" name="Shape 2100"/>
          <p:cNvPicPr preferRelativeResize="0"/>
          <p:nvPr/>
        </p:nvPicPr>
        <p:blipFill>
          <a:blip r:embed="rId14">
            <a:alphaModFix/>
          </a:blip>
          <a:stretch>
            <a:fillRect/>
          </a:stretch>
        </p:blipFill>
        <p:spPr>
          <a:xfrm>
            <a:off x="6384034" y="1146849"/>
            <a:ext cx="988916" cy="1142748"/>
          </a:xfrm>
          <a:prstGeom prst="rect">
            <a:avLst/>
          </a:prstGeom>
          <a:noFill/>
          <a:ln>
            <a:noFill/>
          </a:ln>
        </p:spPr>
      </p:pic>
      <p:pic>
        <p:nvPicPr>
          <p:cNvPr id="2101" name="Shape 2101"/>
          <p:cNvPicPr preferRelativeResize="0"/>
          <p:nvPr/>
        </p:nvPicPr>
        <p:blipFill>
          <a:blip r:embed="rId15">
            <a:alphaModFix/>
          </a:blip>
          <a:stretch>
            <a:fillRect/>
          </a:stretch>
        </p:blipFill>
        <p:spPr>
          <a:xfrm>
            <a:off x="4628056" y="1743625"/>
            <a:ext cx="398525" cy="346097"/>
          </a:xfrm>
          <a:prstGeom prst="rect">
            <a:avLst/>
          </a:prstGeom>
          <a:noFill/>
          <a:ln>
            <a:noFill/>
          </a:ln>
        </p:spPr>
      </p:pic>
      <p:pic>
        <p:nvPicPr>
          <p:cNvPr id="2102" name="Shape 2102"/>
          <p:cNvPicPr preferRelativeResize="0"/>
          <p:nvPr/>
        </p:nvPicPr>
        <p:blipFill>
          <a:blip r:embed="rId16">
            <a:alphaModFix/>
          </a:blip>
          <a:stretch>
            <a:fillRect/>
          </a:stretch>
        </p:blipFill>
        <p:spPr>
          <a:xfrm>
            <a:off x="4175425" y="1353513"/>
            <a:ext cx="398525" cy="346071"/>
          </a:xfrm>
          <a:prstGeom prst="rect">
            <a:avLst/>
          </a:prstGeom>
          <a:noFill/>
          <a:ln>
            <a:noFill/>
          </a:ln>
        </p:spPr>
      </p:pic>
      <p:pic>
        <p:nvPicPr>
          <p:cNvPr id="2103" name="Shape 2103"/>
          <p:cNvPicPr preferRelativeResize="0"/>
          <p:nvPr/>
        </p:nvPicPr>
        <p:blipFill>
          <a:blip r:embed="rId15">
            <a:alphaModFix/>
          </a:blip>
          <a:stretch>
            <a:fillRect/>
          </a:stretch>
        </p:blipFill>
        <p:spPr>
          <a:xfrm>
            <a:off x="4175431" y="2550113"/>
            <a:ext cx="398525" cy="346097"/>
          </a:xfrm>
          <a:prstGeom prst="rect">
            <a:avLst/>
          </a:prstGeom>
          <a:noFill/>
          <a:ln>
            <a:noFill/>
          </a:ln>
        </p:spPr>
      </p:pic>
      <p:pic>
        <p:nvPicPr>
          <p:cNvPr id="2104" name="Shape 2104"/>
          <p:cNvPicPr preferRelativeResize="0"/>
          <p:nvPr/>
        </p:nvPicPr>
        <p:blipFill>
          <a:blip r:embed="rId16">
            <a:alphaModFix/>
          </a:blip>
          <a:stretch>
            <a:fillRect/>
          </a:stretch>
        </p:blipFill>
        <p:spPr>
          <a:xfrm>
            <a:off x="4628050" y="2925825"/>
            <a:ext cx="398525" cy="346071"/>
          </a:xfrm>
          <a:prstGeom prst="rect">
            <a:avLst/>
          </a:prstGeom>
          <a:noFill/>
          <a:ln>
            <a:noFill/>
          </a:ln>
        </p:spPr>
      </p:pic>
      <p:pic>
        <p:nvPicPr>
          <p:cNvPr id="2105" name="Shape 2105"/>
          <p:cNvPicPr preferRelativeResize="0"/>
          <p:nvPr/>
        </p:nvPicPr>
        <p:blipFill>
          <a:blip r:embed="rId15">
            <a:alphaModFix/>
          </a:blip>
          <a:stretch>
            <a:fillRect/>
          </a:stretch>
        </p:blipFill>
        <p:spPr>
          <a:xfrm>
            <a:off x="5314431" y="1736825"/>
            <a:ext cx="398525" cy="346097"/>
          </a:xfrm>
          <a:prstGeom prst="rect">
            <a:avLst/>
          </a:prstGeom>
          <a:noFill/>
          <a:ln>
            <a:noFill/>
          </a:ln>
        </p:spPr>
      </p:pic>
      <p:pic>
        <p:nvPicPr>
          <p:cNvPr id="2106" name="Shape 2106"/>
          <p:cNvPicPr preferRelativeResize="0"/>
          <p:nvPr/>
        </p:nvPicPr>
        <p:blipFill>
          <a:blip r:embed="rId16">
            <a:alphaModFix/>
          </a:blip>
          <a:stretch>
            <a:fillRect/>
          </a:stretch>
        </p:blipFill>
        <p:spPr>
          <a:xfrm>
            <a:off x="5314425" y="1361463"/>
            <a:ext cx="398525" cy="346071"/>
          </a:xfrm>
          <a:prstGeom prst="rect">
            <a:avLst/>
          </a:prstGeom>
          <a:noFill/>
          <a:ln>
            <a:noFill/>
          </a:ln>
        </p:spPr>
      </p:pic>
      <p:grpSp>
        <p:nvGrpSpPr>
          <p:cNvPr id="2107" name="Shape 2107"/>
          <p:cNvGrpSpPr/>
          <p:nvPr/>
        </p:nvGrpSpPr>
        <p:grpSpPr>
          <a:xfrm>
            <a:off x="4175425" y="1746900"/>
            <a:ext cx="398523" cy="350700"/>
            <a:chOff x="4175425" y="1746900"/>
            <a:chExt cx="398523" cy="350700"/>
          </a:xfrm>
        </p:grpSpPr>
        <p:pic>
          <p:nvPicPr>
            <p:cNvPr id="2108" name="Shape 2108"/>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09" name="Shape 2109"/>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10" name="Shape 2110"/>
          <p:cNvGrpSpPr/>
          <p:nvPr/>
        </p:nvGrpSpPr>
        <p:grpSpPr>
          <a:xfrm>
            <a:off x="4631250" y="1354825"/>
            <a:ext cx="398523" cy="350700"/>
            <a:chOff x="4631250" y="1354825"/>
            <a:chExt cx="398523" cy="350700"/>
          </a:xfrm>
        </p:grpSpPr>
        <p:pic>
          <p:nvPicPr>
            <p:cNvPr id="2111" name="Shape 2111"/>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12" name="Shape 2112"/>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13" name="Shape 2113"/>
          <p:cNvGrpSpPr/>
          <p:nvPr/>
        </p:nvGrpSpPr>
        <p:grpSpPr>
          <a:xfrm>
            <a:off x="6890975" y="1734525"/>
            <a:ext cx="398523" cy="350700"/>
            <a:chOff x="6890975" y="1734525"/>
            <a:chExt cx="398523" cy="350700"/>
          </a:xfrm>
        </p:grpSpPr>
        <p:pic>
          <p:nvPicPr>
            <p:cNvPr id="2114" name="Shape 2114"/>
            <p:cNvPicPr preferRelativeResize="0"/>
            <p:nvPr/>
          </p:nvPicPr>
          <p:blipFill>
            <a:blip r:embed="rId17">
              <a:alphaModFix/>
            </a:blip>
            <a:stretch>
              <a:fillRect/>
            </a:stretch>
          </p:blipFill>
          <p:spPr>
            <a:xfrm>
              <a:off x="6890975" y="1734525"/>
              <a:ext cx="398523" cy="350700"/>
            </a:xfrm>
            <a:prstGeom prst="rect">
              <a:avLst/>
            </a:prstGeom>
            <a:noFill/>
            <a:ln>
              <a:noFill/>
            </a:ln>
          </p:spPr>
        </p:pic>
        <p:pic>
          <p:nvPicPr>
            <p:cNvPr id="2115" name="Shape 2115"/>
            <p:cNvPicPr preferRelativeResize="0"/>
            <p:nvPr/>
          </p:nvPicPr>
          <p:blipFill>
            <a:blip r:embed="rId19">
              <a:alphaModFix/>
            </a:blip>
            <a:stretch>
              <a:fillRect/>
            </a:stretch>
          </p:blipFill>
          <p:spPr>
            <a:xfrm>
              <a:off x="6954375" y="1833011"/>
              <a:ext cx="271725" cy="223210"/>
            </a:xfrm>
            <a:prstGeom prst="rect">
              <a:avLst/>
            </a:prstGeom>
            <a:noFill/>
            <a:ln>
              <a:noFill/>
            </a:ln>
          </p:spPr>
        </p:pic>
      </p:grpSp>
      <p:grpSp>
        <p:nvGrpSpPr>
          <p:cNvPr id="2116" name="Shape 2116"/>
          <p:cNvGrpSpPr/>
          <p:nvPr/>
        </p:nvGrpSpPr>
        <p:grpSpPr>
          <a:xfrm>
            <a:off x="6435150" y="1351200"/>
            <a:ext cx="398523" cy="350700"/>
            <a:chOff x="6435150" y="1351200"/>
            <a:chExt cx="398523" cy="350700"/>
          </a:xfrm>
        </p:grpSpPr>
        <p:pic>
          <p:nvPicPr>
            <p:cNvPr id="2117" name="Shape 2117"/>
            <p:cNvPicPr preferRelativeResize="0"/>
            <p:nvPr/>
          </p:nvPicPr>
          <p:blipFill>
            <a:blip r:embed="rId17">
              <a:alphaModFix/>
            </a:blip>
            <a:stretch>
              <a:fillRect/>
            </a:stretch>
          </p:blipFill>
          <p:spPr>
            <a:xfrm>
              <a:off x="6435150" y="1351200"/>
              <a:ext cx="398523" cy="350700"/>
            </a:xfrm>
            <a:prstGeom prst="rect">
              <a:avLst/>
            </a:prstGeom>
            <a:noFill/>
            <a:ln>
              <a:noFill/>
            </a:ln>
          </p:spPr>
        </p:pic>
        <p:pic>
          <p:nvPicPr>
            <p:cNvPr id="2118" name="Shape 2118"/>
            <p:cNvPicPr preferRelativeResize="0"/>
            <p:nvPr/>
          </p:nvPicPr>
          <p:blipFill>
            <a:blip r:embed="rId20">
              <a:alphaModFix/>
            </a:blip>
            <a:stretch>
              <a:fillRect/>
            </a:stretch>
          </p:blipFill>
          <p:spPr>
            <a:xfrm>
              <a:off x="6500944" y="1442401"/>
              <a:ext cx="266925" cy="218393"/>
            </a:xfrm>
            <a:prstGeom prst="rect">
              <a:avLst/>
            </a:prstGeom>
            <a:noFill/>
            <a:ln>
              <a:noFill/>
            </a:ln>
          </p:spPr>
        </p:pic>
      </p:grpSp>
      <p:grpSp>
        <p:nvGrpSpPr>
          <p:cNvPr id="2119" name="Shape 2119"/>
          <p:cNvGrpSpPr/>
          <p:nvPr/>
        </p:nvGrpSpPr>
        <p:grpSpPr>
          <a:xfrm>
            <a:off x="6435150" y="1738900"/>
            <a:ext cx="398523" cy="350700"/>
            <a:chOff x="6435150" y="1738900"/>
            <a:chExt cx="398523" cy="350700"/>
          </a:xfrm>
        </p:grpSpPr>
        <p:pic>
          <p:nvPicPr>
            <p:cNvPr id="2120" name="Shape 2120"/>
            <p:cNvPicPr preferRelativeResize="0"/>
            <p:nvPr/>
          </p:nvPicPr>
          <p:blipFill>
            <a:blip r:embed="rId17">
              <a:alphaModFix/>
            </a:blip>
            <a:stretch>
              <a:fillRect/>
            </a:stretch>
          </p:blipFill>
          <p:spPr>
            <a:xfrm>
              <a:off x="6435150" y="1738900"/>
              <a:ext cx="398523" cy="350700"/>
            </a:xfrm>
            <a:prstGeom prst="rect">
              <a:avLst/>
            </a:prstGeom>
            <a:noFill/>
            <a:ln>
              <a:noFill/>
            </a:ln>
          </p:spPr>
        </p:pic>
        <p:pic>
          <p:nvPicPr>
            <p:cNvPr id="2121" name="Shape 2121"/>
            <p:cNvPicPr preferRelativeResize="0"/>
            <p:nvPr/>
          </p:nvPicPr>
          <p:blipFill>
            <a:blip r:embed="rId18">
              <a:alphaModFix/>
            </a:blip>
            <a:stretch>
              <a:fillRect/>
            </a:stretch>
          </p:blipFill>
          <p:spPr>
            <a:xfrm>
              <a:off x="6498538" y="1837631"/>
              <a:ext cx="271725" cy="218350"/>
            </a:xfrm>
            <a:prstGeom prst="rect">
              <a:avLst/>
            </a:prstGeom>
            <a:noFill/>
            <a:ln>
              <a:noFill/>
            </a:ln>
          </p:spPr>
        </p:pic>
      </p:grpSp>
      <p:grpSp>
        <p:nvGrpSpPr>
          <p:cNvPr id="2122" name="Shape 2122"/>
          <p:cNvGrpSpPr/>
          <p:nvPr/>
        </p:nvGrpSpPr>
        <p:grpSpPr>
          <a:xfrm>
            <a:off x="6890975" y="1346825"/>
            <a:ext cx="398523" cy="350700"/>
            <a:chOff x="6890975" y="1346825"/>
            <a:chExt cx="398523" cy="350700"/>
          </a:xfrm>
        </p:grpSpPr>
        <p:pic>
          <p:nvPicPr>
            <p:cNvPr id="2123" name="Shape 2123"/>
            <p:cNvPicPr preferRelativeResize="0"/>
            <p:nvPr/>
          </p:nvPicPr>
          <p:blipFill>
            <a:blip r:embed="rId17">
              <a:alphaModFix/>
            </a:blip>
            <a:stretch>
              <a:fillRect/>
            </a:stretch>
          </p:blipFill>
          <p:spPr>
            <a:xfrm>
              <a:off x="6890975" y="1346825"/>
              <a:ext cx="398523" cy="350700"/>
            </a:xfrm>
            <a:prstGeom prst="rect">
              <a:avLst/>
            </a:prstGeom>
            <a:noFill/>
            <a:ln>
              <a:noFill/>
            </a:ln>
          </p:spPr>
        </p:pic>
        <p:pic>
          <p:nvPicPr>
            <p:cNvPr id="2124" name="Shape 2124"/>
            <p:cNvPicPr preferRelativeResize="0"/>
            <p:nvPr/>
          </p:nvPicPr>
          <p:blipFill>
            <a:blip r:embed="rId18">
              <a:alphaModFix/>
            </a:blip>
            <a:stretch>
              <a:fillRect/>
            </a:stretch>
          </p:blipFill>
          <p:spPr>
            <a:xfrm>
              <a:off x="6954363" y="1442431"/>
              <a:ext cx="271725" cy="218350"/>
            </a:xfrm>
            <a:prstGeom prst="rect">
              <a:avLst/>
            </a:prstGeom>
            <a:noFill/>
            <a:ln>
              <a:noFill/>
            </a:ln>
          </p:spPr>
        </p:pic>
      </p:grpSp>
      <p:grpSp>
        <p:nvGrpSpPr>
          <p:cNvPr id="2125" name="Shape 2125"/>
          <p:cNvGrpSpPr/>
          <p:nvPr/>
        </p:nvGrpSpPr>
        <p:grpSpPr>
          <a:xfrm>
            <a:off x="6384034" y="2350282"/>
            <a:ext cx="988916" cy="1142748"/>
            <a:chOff x="6384034" y="2350282"/>
            <a:chExt cx="988916" cy="1142748"/>
          </a:xfrm>
        </p:grpSpPr>
        <p:pic>
          <p:nvPicPr>
            <p:cNvPr id="2126" name="Shape 2126"/>
            <p:cNvPicPr preferRelativeResize="0"/>
            <p:nvPr/>
          </p:nvPicPr>
          <p:blipFill>
            <a:blip r:embed="rId14">
              <a:alphaModFix/>
            </a:blip>
            <a:stretch>
              <a:fillRect/>
            </a:stretch>
          </p:blipFill>
          <p:spPr>
            <a:xfrm>
              <a:off x="6384034" y="2350282"/>
              <a:ext cx="988916" cy="1142748"/>
            </a:xfrm>
            <a:prstGeom prst="rect">
              <a:avLst/>
            </a:prstGeom>
            <a:noFill/>
            <a:ln>
              <a:noFill/>
            </a:ln>
          </p:spPr>
        </p:pic>
        <p:pic>
          <p:nvPicPr>
            <p:cNvPr id="2127" name="Shape 2127"/>
            <p:cNvPicPr preferRelativeResize="0"/>
            <p:nvPr/>
          </p:nvPicPr>
          <p:blipFill>
            <a:blip r:embed="rId17">
              <a:alphaModFix/>
            </a:blip>
            <a:stretch>
              <a:fillRect/>
            </a:stretch>
          </p:blipFill>
          <p:spPr>
            <a:xfrm>
              <a:off x="6452325" y="2564550"/>
              <a:ext cx="398523" cy="350700"/>
            </a:xfrm>
            <a:prstGeom prst="rect">
              <a:avLst/>
            </a:prstGeom>
            <a:noFill/>
            <a:ln>
              <a:noFill/>
            </a:ln>
          </p:spPr>
        </p:pic>
        <p:pic>
          <p:nvPicPr>
            <p:cNvPr id="2128" name="Shape 2128"/>
            <p:cNvPicPr preferRelativeResize="0"/>
            <p:nvPr/>
          </p:nvPicPr>
          <p:blipFill>
            <a:blip r:embed="rId17">
              <a:alphaModFix/>
            </a:blip>
            <a:stretch>
              <a:fillRect/>
            </a:stretch>
          </p:blipFill>
          <p:spPr>
            <a:xfrm>
              <a:off x="6452325" y="2952250"/>
              <a:ext cx="398523" cy="350700"/>
            </a:xfrm>
            <a:prstGeom prst="rect">
              <a:avLst/>
            </a:prstGeom>
            <a:noFill/>
            <a:ln>
              <a:noFill/>
            </a:ln>
          </p:spPr>
        </p:pic>
        <p:pic>
          <p:nvPicPr>
            <p:cNvPr id="2129" name="Shape 2129"/>
            <p:cNvPicPr preferRelativeResize="0"/>
            <p:nvPr/>
          </p:nvPicPr>
          <p:blipFill>
            <a:blip r:embed="rId17">
              <a:alphaModFix/>
            </a:blip>
            <a:stretch>
              <a:fillRect/>
            </a:stretch>
          </p:blipFill>
          <p:spPr>
            <a:xfrm>
              <a:off x="6908150" y="2560175"/>
              <a:ext cx="398523" cy="350700"/>
            </a:xfrm>
            <a:prstGeom prst="rect">
              <a:avLst/>
            </a:prstGeom>
            <a:noFill/>
            <a:ln>
              <a:noFill/>
            </a:ln>
          </p:spPr>
        </p:pic>
        <p:pic>
          <p:nvPicPr>
            <p:cNvPr id="2130" name="Shape 2130"/>
            <p:cNvPicPr preferRelativeResize="0"/>
            <p:nvPr/>
          </p:nvPicPr>
          <p:blipFill>
            <a:blip r:embed="rId17">
              <a:alphaModFix/>
            </a:blip>
            <a:stretch>
              <a:fillRect/>
            </a:stretch>
          </p:blipFill>
          <p:spPr>
            <a:xfrm>
              <a:off x="6908150" y="2947875"/>
              <a:ext cx="398523" cy="350700"/>
            </a:xfrm>
            <a:prstGeom prst="rect">
              <a:avLst/>
            </a:prstGeom>
            <a:noFill/>
            <a:ln>
              <a:noFill/>
            </a:ln>
          </p:spPr>
        </p:pic>
        <p:pic>
          <p:nvPicPr>
            <p:cNvPr id="2131" name="Shape 2131"/>
            <p:cNvPicPr preferRelativeResize="0"/>
            <p:nvPr/>
          </p:nvPicPr>
          <p:blipFill>
            <a:blip r:embed="rId18">
              <a:alphaModFix/>
            </a:blip>
            <a:stretch>
              <a:fillRect/>
            </a:stretch>
          </p:blipFill>
          <p:spPr>
            <a:xfrm>
              <a:off x="6507788" y="2654156"/>
              <a:ext cx="271725" cy="218350"/>
            </a:xfrm>
            <a:prstGeom prst="rect">
              <a:avLst/>
            </a:prstGeom>
            <a:noFill/>
            <a:ln>
              <a:noFill/>
            </a:ln>
          </p:spPr>
        </p:pic>
        <p:pic>
          <p:nvPicPr>
            <p:cNvPr id="2132" name="Shape 2132"/>
            <p:cNvPicPr preferRelativeResize="0"/>
            <p:nvPr/>
          </p:nvPicPr>
          <p:blipFill>
            <a:blip r:embed="rId18">
              <a:alphaModFix/>
            </a:blip>
            <a:stretch>
              <a:fillRect/>
            </a:stretch>
          </p:blipFill>
          <p:spPr>
            <a:xfrm>
              <a:off x="6971538" y="2654156"/>
              <a:ext cx="271725" cy="218350"/>
            </a:xfrm>
            <a:prstGeom prst="rect">
              <a:avLst/>
            </a:prstGeom>
            <a:noFill/>
            <a:ln>
              <a:noFill/>
            </a:ln>
          </p:spPr>
        </p:pic>
        <p:pic>
          <p:nvPicPr>
            <p:cNvPr id="2133" name="Shape 2133"/>
            <p:cNvPicPr preferRelativeResize="0"/>
            <p:nvPr/>
          </p:nvPicPr>
          <p:blipFill>
            <a:blip r:embed="rId20">
              <a:alphaModFix/>
            </a:blip>
            <a:stretch>
              <a:fillRect/>
            </a:stretch>
          </p:blipFill>
          <p:spPr>
            <a:xfrm>
              <a:off x="6513394" y="3046651"/>
              <a:ext cx="266925" cy="218393"/>
            </a:xfrm>
            <a:prstGeom prst="rect">
              <a:avLst/>
            </a:prstGeom>
            <a:noFill/>
            <a:ln>
              <a:noFill/>
            </a:ln>
          </p:spPr>
        </p:pic>
        <p:pic>
          <p:nvPicPr>
            <p:cNvPr id="2134" name="Shape 2134"/>
            <p:cNvPicPr preferRelativeResize="0"/>
            <p:nvPr/>
          </p:nvPicPr>
          <p:blipFill>
            <a:blip r:embed="rId19">
              <a:alphaModFix/>
            </a:blip>
            <a:stretch>
              <a:fillRect/>
            </a:stretch>
          </p:blipFill>
          <p:spPr>
            <a:xfrm>
              <a:off x="6971550" y="3044249"/>
              <a:ext cx="271725" cy="223210"/>
            </a:xfrm>
            <a:prstGeom prst="rect">
              <a:avLst/>
            </a:prstGeom>
            <a:noFill/>
            <a:ln>
              <a:noFill/>
            </a:ln>
          </p:spPr>
        </p:pic>
      </p:grpSp>
      <p:grpSp>
        <p:nvGrpSpPr>
          <p:cNvPr id="2135" name="Shape 2135"/>
          <p:cNvGrpSpPr/>
          <p:nvPr/>
        </p:nvGrpSpPr>
        <p:grpSpPr>
          <a:xfrm>
            <a:off x="5775650" y="1359150"/>
            <a:ext cx="398523" cy="350700"/>
            <a:chOff x="4175425" y="1746900"/>
            <a:chExt cx="398523" cy="350700"/>
          </a:xfrm>
        </p:grpSpPr>
        <p:pic>
          <p:nvPicPr>
            <p:cNvPr id="2136" name="Shape 2136"/>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37" name="Shape 2137"/>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38" name="Shape 2138"/>
          <p:cNvGrpSpPr/>
          <p:nvPr/>
        </p:nvGrpSpPr>
        <p:grpSpPr>
          <a:xfrm>
            <a:off x="5775650" y="1746900"/>
            <a:ext cx="398523" cy="350700"/>
            <a:chOff x="4175425" y="1746900"/>
            <a:chExt cx="398523" cy="350700"/>
          </a:xfrm>
        </p:grpSpPr>
        <p:pic>
          <p:nvPicPr>
            <p:cNvPr id="2139" name="Shape 2139"/>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0" name="Shape 2140"/>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1" name="Shape 2141"/>
          <p:cNvGrpSpPr/>
          <p:nvPr/>
        </p:nvGrpSpPr>
        <p:grpSpPr>
          <a:xfrm>
            <a:off x="4631250" y="2547813"/>
            <a:ext cx="398523" cy="350700"/>
            <a:chOff x="4631250" y="1354825"/>
            <a:chExt cx="398523" cy="350700"/>
          </a:xfrm>
        </p:grpSpPr>
        <p:pic>
          <p:nvPicPr>
            <p:cNvPr id="2142" name="Shape 2142"/>
            <p:cNvPicPr preferRelativeResize="0"/>
            <p:nvPr/>
          </p:nvPicPr>
          <p:blipFill>
            <a:blip r:embed="rId17">
              <a:alphaModFix/>
            </a:blip>
            <a:stretch>
              <a:fillRect/>
            </a:stretch>
          </p:blipFill>
          <p:spPr>
            <a:xfrm>
              <a:off x="4631250" y="1354825"/>
              <a:ext cx="398523" cy="350700"/>
            </a:xfrm>
            <a:prstGeom prst="rect">
              <a:avLst/>
            </a:prstGeom>
            <a:noFill/>
            <a:ln>
              <a:noFill/>
            </a:ln>
          </p:spPr>
        </p:pic>
        <p:pic>
          <p:nvPicPr>
            <p:cNvPr id="2143" name="Shape 2143"/>
            <p:cNvPicPr preferRelativeResize="0"/>
            <p:nvPr/>
          </p:nvPicPr>
          <p:blipFill>
            <a:blip r:embed="rId18">
              <a:alphaModFix/>
            </a:blip>
            <a:stretch>
              <a:fillRect/>
            </a:stretch>
          </p:blipFill>
          <p:spPr>
            <a:xfrm>
              <a:off x="4694650" y="1452256"/>
              <a:ext cx="271725" cy="218350"/>
            </a:xfrm>
            <a:prstGeom prst="rect">
              <a:avLst/>
            </a:prstGeom>
            <a:noFill/>
            <a:ln>
              <a:noFill/>
            </a:ln>
          </p:spPr>
        </p:pic>
      </p:grpSp>
      <p:grpSp>
        <p:nvGrpSpPr>
          <p:cNvPr id="2144" name="Shape 2144"/>
          <p:cNvGrpSpPr/>
          <p:nvPr/>
        </p:nvGrpSpPr>
        <p:grpSpPr>
          <a:xfrm>
            <a:off x="4175425" y="2927450"/>
            <a:ext cx="398523" cy="350700"/>
            <a:chOff x="4175425" y="1746900"/>
            <a:chExt cx="398523" cy="350700"/>
          </a:xfrm>
        </p:grpSpPr>
        <p:pic>
          <p:nvPicPr>
            <p:cNvPr id="2145" name="Shape 2145"/>
            <p:cNvPicPr preferRelativeResize="0"/>
            <p:nvPr/>
          </p:nvPicPr>
          <p:blipFill>
            <a:blip r:embed="rId17">
              <a:alphaModFix/>
            </a:blip>
            <a:stretch>
              <a:fillRect/>
            </a:stretch>
          </p:blipFill>
          <p:spPr>
            <a:xfrm>
              <a:off x="4175425" y="1746900"/>
              <a:ext cx="398523" cy="350700"/>
            </a:xfrm>
            <a:prstGeom prst="rect">
              <a:avLst/>
            </a:prstGeom>
            <a:noFill/>
            <a:ln>
              <a:noFill/>
            </a:ln>
          </p:spPr>
        </p:pic>
        <p:pic>
          <p:nvPicPr>
            <p:cNvPr id="2146" name="Shape 2146"/>
            <p:cNvPicPr preferRelativeResize="0"/>
            <p:nvPr/>
          </p:nvPicPr>
          <p:blipFill>
            <a:blip r:embed="rId18">
              <a:alphaModFix/>
            </a:blip>
            <a:stretch>
              <a:fillRect/>
            </a:stretch>
          </p:blipFill>
          <p:spPr>
            <a:xfrm>
              <a:off x="4238825" y="1836306"/>
              <a:ext cx="271725" cy="218350"/>
            </a:xfrm>
            <a:prstGeom prst="rect">
              <a:avLst/>
            </a:prstGeom>
            <a:noFill/>
            <a:ln>
              <a:noFill/>
            </a:ln>
          </p:spPr>
        </p:pic>
      </p:grpSp>
      <p:grpSp>
        <p:nvGrpSpPr>
          <p:cNvPr id="2147" name="Shape 2147"/>
          <p:cNvGrpSpPr/>
          <p:nvPr/>
        </p:nvGrpSpPr>
        <p:grpSpPr>
          <a:xfrm>
            <a:off x="5323025" y="2554575"/>
            <a:ext cx="854348" cy="742775"/>
            <a:chOff x="5323025" y="2554575"/>
            <a:chExt cx="854348" cy="742775"/>
          </a:xfrm>
        </p:grpSpPr>
        <p:pic>
          <p:nvPicPr>
            <p:cNvPr id="2148" name="Shape 2148"/>
            <p:cNvPicPr preferRelativeResize="0"/>
            <p:nvPr/>
          </p:nvPicPr>
          <p:blipFill>
            <a:blip r:embed="rId17">
              <a:alphaModFix/>
            </a:blip>
            <a:stretch>
              <a:fillRect/>
            </a:stretch>
          </p:blipFill>
          <p:spPr>
            <a:xfrm>
              <a:off x="5323025" y="2558950"/>
              <a:ext cx="398523" cy="350700"/>
            </a:xfrm>
            <a:prstGeom prst="rect">
              <a:avLst/>
            </a:prstGeom>
            <a:noFill/>
            <a:ln>
              <a:noFill/>
            </a:ln>
          </p:spPr>
        </p:pic>
        <p:pic>
          <p:nvPicPr>
            <p:cNvPr id="2149" name="Shape 2149"/>
            <p:cNvPicPr preferRelativeResize="0"/>
            <p:nvPr/>
          </p:nvPicPr>
          <p:blipFill>
            <a:blip r:embed="rId17">
              <a:alphaModFix/>
            </a:blip>
            <a:stretch>
              <a:fillRect/>
            </a:stretch>
          </p:blipFill>
          <p:spPr>
            <a:xfrm>
              <a:off x="5323025" y="2946650"/>
              <a:ext cx="398523" cy="350700"/>
            </a:xfrm>
            <a:prstGeom prst="rect">
              <a:avLst/>
            </a:prstGeom>
            <a:noFill/>
            <a:ln>
              <a:noFill/>
            </a:ln>
          </p:spPr>
        </p:pic>
        <p:pic>
          <p:nvPicPr>
            <p:cNvPr id="2150" name="Shape 2150"/>
            <p:cNvPicPr preferRelativeResize="0"/>
            <p:nvPr/>
          </p:nvPicPr>
          <p:blipFill>
            <a:blip r:embed="rId17">
              <a:alphaModFix/>
            </a:blip>
            <a:stretch>
              <a:fillRect/>
            </a:stretch>
          </p:blipFill>
          <p:spPr>
            <a:xfrm>
              <a:off x="5778850" y="2554575"/>
              <a:ext cx="398523" cy="350700"/>
            </a:xfrm>
            <a:prstGeom prst="rect">
              <a:avLst/>
            </a:prstGeom>
            <a:noFill/>
            <a:ln>
              <a:noFill/>
            </a:ln>
          </p:spPr>
        </p:pic>
        <p:pic>
          <p:nvPicPr>
            <p:cNvPr id="2151" name="Shape 2151"/>
            <p:cNvPicPr preferRelativeResize="0"/>
            <p:nvPr/>
          </p:nvPicPr>
          <p:blipFill>
            <a:blip r:embed="rId17">
              <a:alphaModFix/>
            </a:blip>
            <a:stretch>
              <a:fillRect/>
            </a:stretch>
          </p:blipFill>
          <p:spPr>
            <a:xfrm>
              <a:off x="5778850" y="2942275"/>
              <a:ext cx="398523" cy="350700"/>
            </a:xfrm>
            <a:prstGeom prst="rect">
              <a:avLst/>
            </a:prstGeom>
            <a:noFill/>
            <a:ln>
              <a:noFill/>
            </a:ln>
          </p:spPr>
        </p:pic>
        <p:pic>
          <p:nvPicPr>
            <p:cNvPr id="2152" name="Shape 2152"/>
            <p:cNvPicPr preferRelativeResize="0"/>
            <p:nvPr/>
          </p:nvPicPr>
          <p:blipFill>
            <a:blip r:embed="rId18">
              <a:alphaModFix/>
            </a:blip>
            <a:stretch>
              <a:fillRect/>
            </a:stretch>
          </p:blipFill>
          <p:spPr>
            <a:xfrm>
              <a:off x="5386425" y="2654156"/>
              <a:ext cx="271725" cy="218350"/>
            </a:xfrm>
            <a:prstGeom prst="rect">
              <a:avLst/>
            </a:prstGeom>
            <a:noFill/>
            <a:ln>
              <a:noFill/>
            </a:ln>
          </p:spPr>
        </p:pic>
        <p:pic>
          <p:nvPicPr>
            <p:cNvPr id="2153" name="Shape 2153"/>
            <p:cNvPicPr preferRelativeResize="0"/>
            <p:nvPr/>
          </p:nvPicPr>
          <p:blipFill>
            <a:blip r:embed="rId18">
              <a:alphaModFix/>
            </a:blip>
            <a:stretch>
              <a:fillRect/>
            </a:stretch>
          </p:blipFill>
          <p:spPr>
            <a:xfrm>
              <a:off x="5842250" y="2654156"/>
              <a:ext cx="271725" cy="218350"/>
            </a:xfrm>
            <a:prstGeom prst="rect">
              <a:avLst/>
            </a:prstGeom>
            <a:noFill/>
            <a:ln>
              <a:noFill/>
            </a:ln>
          </p:spPr>
        </p:pic>
        <p:pic>
          <p:nvPicPr>
            <p:cNvPr id="2154" name="Shape 2154"/>
            <p:cNvPicPr preferRelativeResize="0"/>
            <p:nvPr/>
          </p:nvPicPr>
          <p:blipFill>
            <a:blip r:embed="rId21">
              <a:alphaModFix/>
            </a:blip>
            <a:stretch>
              <a:fillRect/>
            </a:stretch>
          </p:blipFill>
          <p:spPr>
            <a:xfrm>
              <a:off x="5842253" y="3031963"/>
              <a:ext cx="271722" cy="223200"/>
            </a:xfrm>
            <a:prstGeom prst="rect">
              <a:avLst/>
            </a:prstGeom>
            <a:noFill/>
            <a:ln>
              <a:noFill/>
            </a:ln>
          </p:spPr>
        </p:pic>
        <p:pic>
          <p:nvPicPr>
            <p:cNvPr id="2155" name="Shape 2155"/>
            <p:cNvPicPr preferRelativeResize="0"/>
            <p:nvPr/>
          </p:nvPicPr>
          <p:blipFill>
            <a:blip r:embed="rId22">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Shape 2160"/>
          <p:cNvSpPr txBox="1">
            <a:spLocks noGrp="1"/>
          </p:cNvSpPr>
          <p:nvPr>
            <p:ph type="title"/>
          </p:nvPr>
        </p:nvSpPr>
        <p:spPr>
          <a:xfrm>
            <a:off x="106388" y="55500"/>
            <a:ext cx="65034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Routing layer for external accessibility</a:t>
            </a:r>
            <a:endParaRPr/>
          </a:p>
        </p:txBody>
      </p:sp>
      <p:pic>
        <p:nvPicPr>
          <p:cNvPr id="2161" name="Shape 2161"/>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162" name="Shape 2162"/>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163" name="Shape 2163"/>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164" name="Shape 2164"/>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165" name="Shape 2165"/>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166" name="Shape 2166"/>
          <p:cNvPicPr preferRelativeResize="0"/>
          <p:nvPr/>
        </p:nvPicPr>
        <p:blipFill>
          <a:blip r:embed="rId8">
            <a:alphaModFix/>
          </a:blip>
          <a:stretch>
            <a:fillRect/>
          </a:stretch>
        </p:blipFill>
        <p:spPr>
          <a:xfrm>
            <a:off x="2702577" y="1152672"/>
            <a:ext cx="1311030" cy="2340423"/>
          </a:xfrm>
          <a:prstGeom prst="rect">
            <a:avLst/>
          </a:prstGeom>
          <a:noFill/>
          <a:ln>
            <a:noFill/>
          </a:ln>
        </p:spPr>
      </p:pic>
      <p:pic>
        <p:nvPicPr>
          <p:cNvPr id="2167" name="Shape 2167"/>
          <p:cNvPicPr preferRelativeResize="0"/>
          <p:nvPr/>
        </p:nvPicPr>
        <p:blipFill>
          <a:blip r:embed="rId9">
            <a:alphaModFix/>
          </a:blip>
          <a:stretch>
            <a:fillRect/>
          </a:stretch>
        </p:blipFill>
        <p:spPr>
          <a:xfrm>
            <a:off x="2770062" y="1895763"/>
            <a:ext cx="1176059" cy="316425"/>
          </a:xfrm>
          <a:prstGeom prst="rect">
            <a:avLst/>
          </a:prstGeom>
          <a:noFill/>
          <a:ln>
            <a:noFill/>
          </a:ln>
        </p:spPr>
      </p:pic>
      <p:pic>
        <p:nvPicPr>
          <p:cNvPr id="2168" name="Shape 2168"/>
          <p:cNvPicPr preferRelativeResize="0"/>
          <p:nvPr/>
        </p:nvPicPr>
        <p:blipFill>
          <a:blip r:embed="rId10">
            <a:alphaModFix/>
          </a:blip>
          <a:stretch>
            <a:fillRect/>
          </a:stretch>
        </p:blipFill>
        <p:spPr>
          <a:xfrm>
            <a:off x="2770068" y="1483032"/>
            <a:ext cx="1176146" cy="316452"/>
          </a:xfrm>
          <a:prstGeom prst="rect">
            <a:avLst/>
          </a:prstGeom>
          <a:noFill/>
          <a:ln>
            <a:noFill/>
          </a:ln>
        </p:spPr>
      </p:pic>
      <p:pic>
        <p:nvPicPr>
          <p:cNvPr id="2169" name="Shape 2169"/>
          <p:cNvPicPr preferRelativeResize="0"/>
          <p:nvPr/>
        </p:nvPicPr>
        <p:blipFill>
          <a:blip r:embed="rId11">
            <a:alphaModFix/>
          </a:blip>
          <a:stretch>
            <a:fillRect/>
          </a:stretch>
        </p:blipFill>
        <p:spPr>
          <a:xfrm>
            <a:off x="2770068" y="2721080"/>
            <a:ext cx="1176140" cy="316450"/>
          </a:xfrm>
          <a:prstGeom prst="rect">
            <a:avLst/>
          </a:prstGeom>
          <a:noFill/>
          <a:ln>
            <a:noFill/>
          </a:ln>
        </p:spPr>
      </p:pic>
      <p:pic>
        <p:nvPicPr>
          <p:cNvPr id="2170" name="Shape 2170"/>
          <p:cNvPicPr preferRelativeResize="0"/>
          <p:nvPr/>
        </p:nvPicPr>
        <p:blipFill>
          <a:blip r:embed="rId12">
            <a:alphaModFix/>
          </a:blip>
          <a:stretch>
            <a:fillRect/>
          </a:stretch>
        </p:blipFill>
        <p:spPr>
          <a:xfrm>
            <a:off x="2770068" y="2308415"/>
            <a:ext cx="1176047" cy="316425"/>
          </a:xfrm>
          <a:prstGeom prst="rect">
            <a:avLst/>
          </a:prstGeom>
          <a:noFill/>
          <a:ln>
            <a:noFill/>
          </a:ln>
        </p:spPr>
      </p:pic>
      <p:grpSp>
        <p:nvGrpSpPr>
          <p:cNvPr id="2171" name="Shape 2171"/>
          <p:cNvGrpSpPr/>
          <p:nvPr/>
        </p:nvGrpSpPr>
        <p:grpSpPr>
          <a:xfrm>
            <a:off x="2619875" y="4108010"/>
            <a:ext cx="5682885" cy="625062"/>
            <a:chOff x="2619875" y="4085196"/>
            <a:chExt cx="5312101" cy="584279"/>
          </a:xfrm>
        </p:grpSpPr>
        <p:pic>
          <p:nvPicPr>
            <p:cNvPr id="2172" name="Shape 2172"/>
            <p:cNvPicPr preferRelativeResize="0"/>
            <p:nvPr/>
          </p:nvPicPr>
          <p:blipFill>
            <a:blip r:embed="rId13">
              <a:alphaModFix/>
            </a:blip>
            <a:stretch>
              <a:fillRect/>
            </a:stretch>
          </p:blipFill>
          <p:spPr>
            <a:xfrm>
              <a:off x="2619875" y="4085196"/>
              <a:ext cx="5312101" cy="584279"/>
            </a:xfrm>
            <a:prstGeom prst="rect">
              <a:avLst/>
            </a:prstGeom>
            <a:noFill/>
            <a:ln>
              <a:noFill/>
            </a:ln>
          </p:spPr>
        </p:pic>
        <p:pic>
          <p:nvPicPr>
            <p:cNvPr id="2173" name="Shape 2173"/>
            <p:cNvPicPr preferRelativeResize="0"/>
            <p:nvPr/>
          </p:nvPicPr>
          <p:blipFill>
            <a:blip r:embed="rId14">
              <a:alphaModFix/>
            </a:blip>
            <a:stretch>
              <a:fillRect/>
            </a:stretch>
          </p:blipFill>
          <p:spPr>
            <a:xfrm>
              <a:off x="3725891" y="4177719"/>
              <a:ext cx="3100060" cy="399250"/>
            </a:xfrm>
            <a:prstGeom prst="rect">
              <a:avLst/>
            </a:prstGeom>
            <a:noFill/>
            <a:ln>
              <a:noFill/>
            </a:ln>
          </p:spPr>
        </p:pic>
      </p:grpSp>
      <p:pic>
        <p:nvPicPr>
          <p:cNvPr id="2174" name="Shape 2174"/>
          <p:cNvPicPr preferRelativeResize="0"/>
          <p:nvPr/>
        </p:nvPicPr>
        <p:blipFill>
          <a:blip r:embed="rId15">
            <a:alphaModFix/>
          </a:blip>
          <a:stretch>
            <a:fillRect/>
          </a:stretch>
        </p:blipFill>
        <p:spPr>
          <a:xfrm>
            <a:off x="5248350" y="2350282"/>
            <a:ext cx="988916" cy="1142748"/>
          </a:xfrm>
          <a:prstGeom prst="rect">
            <a:avLst/>
          </a:prstGeom>
          <a:noFill/>
          <a:ln>
            <a:noFill/>
          </a:ln>
        </p:spPr>
      </p:pic>
      <p:pic>
        <p:nvPicPr>
          <p:cNvPr id="2175" name="Shape 2175"/>
          <p:cNvPicPr preferRelativeResize="0"/>
          <p:nvPr/>
        </p:nvPicPr>
        <p:blipFill>
          <a:blip r:embed="rId15">
            <a:alphaModFix/>
          </a:blip>
          <a:stretch>
            <a:fillRect/>
          </a:stretch>
        </p:blipFill>
        <p:spPr>
          <a:xfrm>
            <a:off x="4112666" y="1152643"/>
            <a:ext cx="988916" cy="1142748"/>
          </a:xfrm>
          <a:prstGeom prst="rect">
            <a:avLst/>
          </a:prstGeom>
          <a:noFill/>
          <a:ln>
            <a:noFill/>
          </a:ln>
        </p:spPr>
      </p:pic>
      <p:pic>
        <p:nvPicPr>
          <p:cNvPr id="2176" name="Shape 2176"/>
          <p:cNvPicPr preferRelativeResize="0"/>
          <p:nvPr/>
        </p:nvPicPr>
        <p:blipFill>
          <a:blip r:embed="rId15">
            <a:alphaModFix/>
          </a:blip>
          <a:stretch>
            <a:fillRect/>
          </a:stretch>
        </p:blipFill>
        <p:spPr>
          <a:xfrm>
            <a:off x="5248350" y="1146849"/>
            <a:ext cx="988916" cy="1142748"/>
          </a:xfrm>
          <a:prstGeom prst="rect">
            <a:avLst/>
          </a:prstGeom>
          <a:noFill/>
          <a:ln>
            <a:noFill/>
          </a:ln>
        </p:spPr>
      </p:pic>
      <p:pic>
        <p:nvPicPr>
          <p:cNvPr id="2177" name="Shape 2177"/>
          <p:cNvPicPr preferRelativeResize="0"/>
          <p:nvPr/>
        </p:nvPicPr>
        <p:blipFill>
          <a:blip r:embed="rId15">
            <a:alphaModFix/>
          </a:blip>
          <a:stretch>
            <a:fillRect/>
          </a:stretch>
        </p:blipFill>
        <p:spPr>
          <a:xfrm>
            <a:off x="4112666" y="2356076"/>
            <a:ext cx="988916" cy="1142748"/>
          </a:xfrm>
          <a:prstGeom prst="rect">
            <a:avLst/>
          </a:prstGeom>
          <a:noFill/>
          <a:ln>
            <a:noFill/>
          </a:ln>
        </p:spPr>
      </p:pic>
      <p:pic>
        <p:nvPicPr>
          <p:cNvPr id="2178" name="Shape 2178"/>
          <p:cNvPicPr preferRelativeResize="0"/>
          <p:nvPr/>
        </p:nvPicPr>
        <p:blipFill>
          <a:blip r:embed="rId15">
            <a:alphaModFix/>
          </a:blip>
          <a:stretch>
            <a:fillRect/>
          </a:stretch>
        </p:blipFill>
        <p:spPr>
          <a:xfrm>
            <a:off x="6384034" y="1146849"/>
            <a:ext cx="988916" cy="1142748"/>
          </a:xfrm>
          <a:prstGeom prst="rect">
            <a:avLst/>
          </a:prstGeom>
          <a:noFill/>
          <a:ln>
            <a:noFill/>
          </a:ln>
        </p:spPr>
      </p:pic>
      <p:pic>
        <p:nvPicPr>
          <p:cNvPr id="2179" name="Shape 2179"/>
          <p:cNvPicPr preferRelativeResize="0"/>
          <p:nvPr/>
        </p:nvPicPr>
        <p:blipFill>
          <a:blip r:embed="rId16">
            <a:alphaModFix/>
          </a:blip>
          <a:stretch>
            <a:fillRect/>
          </a:stretch>
        </p:blipFill>
        <p:spPr>
          <a:xfrm>
            <a:off x="4628056" y="1743625"/>
            <a:ext cx="398525" cy="346097"/>
          </a:xfrm>
          <a:prstGeom prst="rect">
            <a:avLst/>
          </a:prstGeom>
          <a:noFill/>
          <a:ln>
            <a:noFill/>
          </a:ln>
        </p:spPr>
      </p:pic>
      <p:pic>
        <p:nvPicPr>
          <p:cNvPr id="2180" name="Shape 2180"/>
          <p:cNvPicPr preferRelativeResize="0"/>
          <p:nvPr/>
        </p:nvPicPr>
        <p:blipFill>
          <a:blip r:embed="rId17">
            <a:alphaModFix/>
          </a:blip>
          <a:stretch>
            <a:fillRect/>
          </a:stretch>
        </p:blipFill>
        <p:spPr>
          <a:xfrm>
            <a:off x="4175425" y="1353513"/>
            <a:ext cx="398525" cy="346071"/>
          </a:xfrm>
          <a:prstGeom prst="rect">
            <a:avLst/>
          </a:prstGeom>
          <a:noFill/>
          <a:ln>
            <a:noFill/>
          </a:ln>
        </p:spPr>
      </p:pic>
      <p:pic>
        <p:nvPicPr>
          <p:cNvPr id="2181" name="Shape 2181"/>
          <p:cNvPicPr preferRelativeResize="0"/>
          <p:nvPr/>
        </p:nvPicPr>
        <p:blipFill>
          <a:blip r:embed="rId16">
            <a:alphaModFix/>
          </a:blip>
          <a:stretch>
            <a:fillRect/>
          </a:stretch>
        </p:blipFill>
        <p:spPr>
          <a:xfrm>
            <a:off x="4175431" y="2550113"/>
            <a:ext cx="398525" cy="346097"/>
          </a:xfrm>
          <a:prstGeom prst="rect">
            <a:avLst/>
          </a:prstGeom>
          <a:noFill/>
          <a:ln>
            <a:noFill/>
          </a:ln>
        </p:spPr>
      </p:pic>
      <p:pic>
        <p:nvPicPr>
          <p:cNvPr id="2182" name="Shape 2182"/>
          <p:cNvPicPr preferRelativeResize="0"/>
          <p:nvPr/>
        </p:nvPicPr>
        <p:blipFill>
          <a:blip r:embed="rId17">
            <a:alphaModFix/>
          </a:blip>
          <a:stretch>
            <a:fillRect/>
          </a:stretch>
        </p:blipFill>
        <p:spPr>
          <a:xfrm>
            <a:off x="4628050" y="2925825"/>
            <a:ext cx="398525" cy="346071"/>
          </a:xfrm>
          <a:prstGeom prst="rect">
            <a:avLst/>
          </a:prstGeom>
          <a:noFill/>
          <a:ln>
            <a:noFill/>
          </a:ln>
        </p:spPr>
      </p:pic>
      <p:pic>
        <p:nvPicPr>
          <p:cNvPr id="2183" name="Shape 2183"/>
          <p:cNvPicPr preferRelativeResize="0"/>
          <p:nvPr/>
        </p:nvPicPr>
        <p:blipFill>
          <a:blip r:embed="rId16">
            <a:alphaModFix/>
          </a:blip>
          <a:stretch>
            <a:fillRect/>
          </a:stretch>
        </p:blipFill>
        <p:spPr>
          <a:xfrm>
            <a:off x="5314431" y="1736825"/>
            <a:ext cx="398525" cy="346097"/>
          </a:xfrm>
          <a:prstGeom prst="rect">
            <a:avLst/>
          </a:prstGeom>
          <a:noFill/>
          <a:ln>
            <a:noFill/>
          </a:ln>
        </p:spPr>
      </p:pic>
      <p:pic>
        <p:nvPicPr>
          <p:cNvPr id="2184" name="Shape 2184"/>
          <p:cNvPicPr preferRelativeResize="0"/>
          <p:nvPr/>
        </p:nvPicPr>
        <p:blipFill>
          <a:blip r:embed="rId17">
            <a:alphaModFix/>
          </a:blip>
          <a:stretch>
            <a:fillRect/>
          </a:stretch>
        </p:blipFill>
        <p:spPr>
          <a:xfrm>
            <a:off x="5314425" y="1361463"/>
            <a:ext cx="398525" cy="346071"/>
          </a:xfrm>
          <a:prstGeom prst="rect">
            <a:avLst/>
          </a:prstGeom>
          <a:noFill/>
          <a:ln>
            <a:noFill/>
          </a:ln>
        </p:spPr>
      </p:pic>
      <p:grpSp>
        <p:nvGrpSpPr>
          <p:cNvPr id="2185" name="Shape 2185"/>
          <p:cNvGrpSpPr/>
          <p:nvPr/>
        </p:nvGrpSpPr>
        <p:grpSpPr>
          <a:xfrm>
            <a:off x="4175425" y="1746900"/>
            <a:ext cx="398523" cy="350700"/>
            <a:chOff x="4175425" y="1746900"/>
            <a:chExt cx="398523" cy="350700"/>
          </a:xfrm>
        </p:grpSpPr>
        <p:pic>
          <p:nvPicPr>
            <p:cNvPr id="2186" name="Shape 2186"/>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187" name="Shape 2187"/>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188" name="Shape 2188"/>
          <p:cNvGrpSpPr/>
          <p:nvPr/>
        </p:nvGrpSpPr>
        <p:grpSpPr>
          <a:xfrm>
            <a:off x="4631250" y="1354825"/>
            <a:ext cx="398523" cy="350700"/>
            <a:chOff x="4631250" y="1354825"/>
            <a:chExt cx="398523" cy="350700"/>
          </a:xfrm>
        </p:grpSpPr>
        <p:pic>
          <p:nvPicPr>
            <p:cNvPr id="2189" name="Shape 2189"/>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190" name="Shape 2190"/>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191" name="Shape 2191"/>
          <p:cNvGrpSpPr/>
          <p:nvPr/>
        </p:nvGrpSpPr>
        <p:grpSpPr>
          <a:xfrm>
            <a:off x="6890975" y="1734525"/>
            <a:ext cx="398523" cy="350700"/>
            <a:chOff x="6890975" y="1734525"/>
            <a:chExt cx="398523" cy="350700"/>
          </a:xfrm>
        </p:grpSpPr>
        <p:pic>
          <p:nvPicPr>
            <p:cNvPr id="2192" name="Shape 2192"/>
            <p:cNvPicPr preferRelativeResize="0"/>
            <p:nvPr/>
          </p:nvPicPr>
          <p:blipFill>
            <a:blip r:embed="rId18">
              <a:alphaModFix/>
            </a:blip>
            <a:stretch>
              <a:fillRect/>
            </a:stretch>
          </p:blipFill>
          <p:spPr>
            <a:xfrm>
              <a:off x="6890975" y="1734525"/>
              <a:ext cx="398523" cy="350700"/>
            </a:xfrm>
            <a:prstGeom prst="rect">
              <a:avLst/>
            </a:prstGeom>
            <a:noFill/>
            <a:ln>
              <a:noFill/>
            </a:ln>
          </p:spPr>
        </p:pic>
        <p:pic>
          <p:nvPicPr>
            <p:cNvPr id="2193" name="Shape 2193"/>
            <p:cNvPicPr preferRelativeResize="0"/>
            <p:nvPr/>
          </p:nvPicPr>
          <p:blipFill>
            <a:blip r:embed="rId20">
              <a:alphaModFix/>
            </a:blip>
            <a:stretch>
              <a:fillRect/>
            </a:stretch>
          </p:blipFill>
          <p:spPr>
            <a:xfrm>
              <a:off x="6954375" y="1833011"/>
              <a:ext cx="271725" cy="223210"/>
            </a:xfrm>
            <a:prstGeom prst="rect">
              <a:avLst/>
            </a:prstGeom>
            <a:noFill/>
            <a:ln>
              <a:noFill/>
            </a:ln>
          </p:spPr>
        </p:pic>
      </p:grpSp>
      <p:grpSp>
        <p:nvGrpSpPr>
          <p:cNvPr id="2194" name="Shape 2194"/>
          <p:cNvGrpSpPr/>
          <p:nvPr/>
        </p:nvGrpSpPr>
        <p:grpSpPr>
          <a:xfrm>
            <a:off x="6435150" y="1351200"/>
            <a:ext cx="398523" cy="350700"/>
            <a:chOff x="6435150" y="1351200"/>
            <a:chExt cx="398523" cy="350700"/>
          </a:xfrm>
        </p:grpSpPr>
        <p:pic>
          <p:nvPicPr>
            <p:cNvPr id="2195" name="Shape 2195"/>
            <p:cNvPicPr preferRelativeResize="0"/>
            <p:nvPr/>
          </p:nvPicPr>
          <p:blipFill>
            <a:blip r:embed="rId18">
              <a:alphaModFix/>
            </a:blip>
            <a:stretch>
              <a:fillRect/>
            </a:stretch>
          </p:blipFill>
          <p:spPr>
            <a:xfrm>
              <a:off x="6435150" y="1351200"/>
              <a:ext cx="398523" cy="350700"/>
            </a:xfrm>
            <a:prstGeom prst="rect">
              <a:avLst/>
            </a:prstGeom>
            <a:noFill/>
            <a:ln>
              <a:noFill/>
            </a:ln>
          </p:spPr>
        </p:pic>
        <p:pic>
          <p:nvPicPr>
            <p:cNvPr id="2196" name="Shape 2196"/>
            <p:cNvPicPr preferRelativeResize="0"/>
            <p:nvPr/>
          </p:nvPicPr>
          <p:blipFill>
            <a:blip r:embed="rId21">
              <a:alphaModFix/>
            </a:blip>
            <a:stretch>
              <a:fillRect/>
            </a:stretch>
          </p:blipFill>
          <p:spPr>
            <a:xfrm>
              <a:off x="6500944" y="1442401"/>
              <a:ext cx="266925" cy="218393"/>
            </a:xfrm>
            <a:prstGeom prst="rect">
              <a:avLst/>
            </a:prstGeom>
            <a:noFill/>
            <a:ln>
              <a:noFill/>
            </a:ln>
          </p:spPr>
        </p:pic>
      </p:grpSp>
      <p:grpSp>
        <p:nvGrpSpPr>
          <p:cNvPr id="2197" name="Shape 2197"/>
          <p:cNvGrpSpPr/>
          <p:nvPr/>
        </p:nvGrpSpPr>
        <p:grpSpPr>
          <a:xfrm>
            <a:off x="6435150" y="1738900"/>
            <a:ext cx="398523" cy="350700"/>
            <a:chOff x="6435150" y="1738900"/>
            <a:chExt cx="398523" cy="350700"/>
          </a:xfrm>
        </p:grpSpPr>
        <p:pic>
          <p:nvPicPr>
            <p:cNvPr id="2198" name="Shape 2198"/>
            <p:cNvPicPr preferRelativeResize="0"/>
            <p:nvPr/>
          </p:nvPicPr>
          <p:blipFill>
            <a:blip r:embed="rId18">
              <a:alphaModFix/>
            </a:blip>
            <a:stretch>
              <a:fillRect/>
            </a:stretch>
          </p:blipFill>
          <p:spPr>
            <a:xfrm>
              <a:off x="6435150" y="1738900"/>
              <a:ext cx="398523" cy="350700"/>
            </a:xfrm>
            <a:prstGeom prst="rect">
              <a:avLst/>
            </a:prstGeom>
            <a:noFill/>
            <a:ln>
              <a:noFill/>
            </a:ln>
          </p:spPr>
        </p:pic>
        <p:pic>
          <p:nvPicPr>
            <p:cNvPr id="2199" name="Shape 2199"/>
            <p:cNvPicPr preferRelativeResize="0"/>
            <p:nvPr/>
          </p:nvPicPr>
          <p:blipFill>
            <a:blip r:embed="rId19">
              <a:alphaModFix/>
            </a:blip>
            <a:stretch>
              <a:fillRect/>
            </a:stretch>
          </p:blipFill>
          <p:spPr>
            <a:xfrm>
              <a:off x="6498538" y="1837631"/>
              <a:ext cx="271725" cy="218350"/>
            </a:xfrm>
            <a:prstGeom prst="rect">
              <a:avLst/>
            </a:prstGeom>
            <a:noFill/>
            <a:ln>
              <a:noFill/>
            </a:ln>
          </p:spPr>
        </p:pic>
      </p:grpSp>
      <p:grpSp>
        <p:nvGrpSpPr>
          <p:cNvPr id="2200" name="Shape 2200"/>
          <p:cNvGrpSpPr/>
          <p:nvPr/>
        </p:nvGrpSpPr>
        <p:grpSpPr>
          <a:xfrm>
            <a:off x="6890975" y="1346825"/>
            <a:ext cx="398523" cy="350700"/>
            <a:chOff x="6890975" y="1346825"/>
            <a:chExt cx="398523" cy="350700"/>
          </a:xfrm>
        </p:grpSpPr>
        <p:pic>
          <p:nvPicPr>
            <p:cNvPr id="2201" name="Shape 2201"/>
            <p:cNvPicPr preferRelativeResize="0"/>
            <p:nvPr/>
          </p:nvPicPr>
          <p:blipFill>
            <a:blip r:embed="rId18">
              <a:alphaModFix/>
            </a:blip>
            <a:stretch>
              <a:fillRect/>
            </a:stretch>
          </p:blipFill>
          <p:spPr>
            <a:xfrm>
              <a:off x="6890975" y="1346825"/>
              <a:ext cx="398523" cy="350700"/>
            </a:xfrm>
            <a:prstGeom prst="rect">
              <a:avLst/>
            </a:prstGeom>
            <a:noFill/>
            <a:ln>
              <a:noFill/>
            </a:ln>
          </p:spPr>
        </p:pic>
        <p:pic>
          <p:nvPicPr>
            <p:cNvPr id="2202" name="Shape 2202"/>
            <p:cNvPicPr preferRelativeResize="0"/>
            <p:nvPr/>
          </p:nvPicPr>
          <p:blipFill>
            <a:blip r:embed="rId19">
              <a:alphaModFix/>
            </a:blip>
            <a:stretch>
              <a:fillRect/>
            </a:stretch>
          </p:blipFill>
          <p:spPr>
            <a:xfrm>
              <a:off x="6954363" y="1442431"/>
              <a:ext cx="271725" cy="218350"/>
            </a:xfrm>
            <a:prstGeom prst="rect">
              <a:avLst/>
            </a:prstGeom>
            <a:noFill/>
            <a:ln>
              <a:noFill/>
            </a:ln>
          </p:spPr>
        </p:pic>
      </p:grpSp>
      <p:grpSp>
        <p:nvGrpSpPr>
          <p:cNvPr id="2203" name="Shape 2203"/>
          <p:cNvGrpSpPr/>
          <p:nvPr/>
        </p:nvGrpSpPr>
        <p:grpSpPr>
          <a:xfrm>
            <a:off x="6384034" y="2350282"/>
            <a:ext cx="988916" cy="1142748"/>
            <a:chOff x="6384034" y="2350282"/>
            <a:chExt cx="988916" cy="1142748"/>
          </a:xfrm>
        </p:grpSpPr>
        <p:pic>
          <p:nvPicPr>
            <p:cNvPr id="2204" name="Shape 2204"/>
            <p:cNvPicPr preferRelativeResize="0"/>
            <p:nvPr/>
          </p:nvPicPr>
          <p:blipFill>
            <a:blip r:embed="rId15">
              <a:alphaModFix/>
            </a:blip>
            <a:stretch>
              <a:fillRect/>
            </a:stretch>
          </p:blipFill>
          <p:spPr>
            <a:xfrm>
              <a:off x="6384034" y="2350282"/>
              <a:ext cx="988916" cy="1142748"/>
            </a:xfrm>
            <a:prstGeom prst="rect">
              <a:avLst/>
            </a:prstGeom>
            <a:noFill/>
            <a:ln>
              <a:noFill/>
            </a:ln>
          </p:spPr>
        </p:pic>
        <p:pic>
          <p:nvPicPr>
            <p:cNvPr id="2205" name="Shape 2205"/>
            <p:cNvPicPr preferRelativeResize="0"/>
            <p:nvPr/>
          </p:nvPicPr>
          <p:blipFill>
            <a:blip r:embed="rId18">
              <a:alphaModFix/>
            </a:blip>
            <a:stretch>
              <a:fillRect/>
            </a:stretch>
          </p:blipFill>
          <p:spPr>
            <a:xfrm>
              <a:off x="6452325" y="2564550"/>
              <a:ext cx="398523" cy="350700"/>
            </a:xfrm>
            <a:prstGeom prst="rect">
              <a:avLst/>
            </a:prstGeom>
            <a:noFill/>
            <a:ln>
              <a:noFill/>
            </a:ln>
          </p:spPr>
        </p:pic>
        <p:pic>
          <p:nvPicPr>
            <p:cNvPr id="2206" name="Shape 2206"/>
            <p:cNvPicPr preferRelativeResize="0"/>
            <p:nvPr/>
          </p:nvPicPr>
          <p:blipFill>
            <a:blip r:embed="rId18">
              <a:alphaModFix/>
            </a:blip>
            <a:stretch>
              <a:fillRect/>
            </a:stretch>
          </p:blipFill>
          <p:spPr>
            <a:xfrm>
              <a:off x="6452325" y="2952250"/>
              <a:ext cx="398523" cy="350700"/>
            </a:xfrm>
            <a:prstGeom prst="rect">
              <a:avLst/>
            </a:prstGeom>
            <a:noFill/>
            <a:ln>
              <a:noFill/>
            </a:ln>
          </p:spPr>
        </p:pic>
        <p:pic>
          <p:nvPicPr>
            <p:cNvPr id="2207" name="Shape 2207"/>
            <p:cNvPicPr preferRelativeResize="0"/>
            <p:nvPr/>
          </p:nvPicPr>
          <p:blipFill>
            <a:blip r:embed="rId18">
              <a:alphaModFix/>
            </a:blip>
            <a:stretch>
              <a:fillRect/>
            </a:stretch>
          </p:blipFill>
          <p:spPr>
            <a:xfrm>
              <a:off x="6908150" y="2560175"/>
              <a:ext cx="398523" cy="350700"/>
            </a:xfrm>
            <a:prstGeom prst="rect">
              <a:avLst/>
            </a:prstGeom>
            <a:noFill/>
            <a:ln>
              <a:noFill/>
            </a:ln>
          </p:spPr>
        </p:pic>
        <p:pic>
          <p:nvPicPr>
            <p:cNvPr id="2208" name="Shape 2208"/>
            <p:cNvPicPr preferRelativeResize="0"/>
            <p:nvPr/>
          </p:nvPicPr>
          <p:blipFill>
            <a:blip r:embed="rId18">
              <a:alphaModFix/>
            </a:blip>
            <a:stretch>
              <a:fillRect/>
            </a:stretch>
          </p:blipFill>
          <p:spPr>
            <a:xfrm>
              <a:off x="6908150" y="2947875"/>
              <a:ext cx="398523" cy="350700"/>
            </a:xfrm>
            <a:prstGeom prst="rect">
              <a:avLst/>
            </a:prstGeom>
            <a:noFill/>
            <a:ln>
              <a:noFill/>
            </a:ln>
          </p:spPr>
        </p:pic>
        <p:pic>
          <p:nvPicPr>
            <p:cNvPr id="2209" name="Shape 2209"/>
            <p:cNvPicPr preferRelativeResize="0"/>
            <p:nvPr/>
          </p:nvPicPr>
          <p:blipFill>
            <a:blip r:embed="rId19">
              <a:alphaModFix/>
            </a:blip>
            <a:stretch>
              <a:fillRect/>
            </a:stretch>
          </p:blipFill>
          <p:spPr>
            <a:xfrm>
              <a:off x="6507788" y="2654156"/>
              <a:ext cx="271725" cy="218350"/>
            </a:xfrm>
            <a:prstGeom prst="rect">
              <a:avLst/>
            </a:prstGeom>
            <a:noFill/>
            <a:ln>
              <a:noFill/>
            </a:ln>
          </p:spPr>
        </p:pic>
        <p:pic>
          <p:nvPicPr>
            <p:cNvPr id="2210" name="Shape 2210"/>
            <p:cNvPicPr preferRelativeResize="0"/>
            <p:nvPr/>
          </p:nvPicPr>
          <p:blipFill>
            <a:blip r:embed="rId19">
              <a:alphaModFix/>
            </a:blip>
            <a:stretch>
              <a:fillRect/>
            </a:stretch>
          </p:blipFill>
          <p:spPr>
            <a:xfrm>
              <a:off x="6971538" y="2654156"/>
              <a:ext cx="271725" cy="218350"/>
            </a:xfrm>
            <a:prstGeom prst="rect">
              <a:avLst/>
            </a:prstGeom>
            <a:noFill/>
            <a:ln>
              <a:noFill/>
            </a:ln>
          </p:spPr>
        </p:pic>
        <p:pic>
          <p:nvPicPr>
            <p:cNvPr id="2211" name="Shape 2211"/>
            <p:cNvPicPr preferRelativeResize="0"/>
            <p:nvPr/>
          </p:nvPicPr>
          <p:blipFill>
            <a:blip r:embed="rId21">
              <a:alphaModFix/>
            </a:blip>
            <a:stretch>
              <a:fillRect/>
            </a:stretch>
          </p:blipFill>
          <p:spPr>
            <a:xfrm>
              <a:off x="6513394" y="3046651"/>
              <a:ext cx="266925" cy="218393"/>
            </a:xfrm>
            <a:prstGeom prst="rect">
              <a:avLst/>
            </a:prstGeom>
            <a:noFill/>
            <a:ln>
              <a:noFill/>
            </a:ln>
          </p:spPr>
        </p:pic>
        <p:pic>
          <p:nvPicPr>
            <p:cNvPr id="2212" name="Shape 2212"/>
            <p:cNvPicPr preferRelativeResize="0"/>
            <p:nvPr/>
          </p:nvPicPr>
          <p:blipFill>
            <a:blip r:embed="rId20">
              <a:alphaModFix/>
            </a:blip>
            <a:stretch>
              <a:fillRect/>
            </a:stretch>
          </p:blipFill>
          <p:spPr>
            <a:xfrm>
              <a:off x="6971550" y="3044249"/>
              <a:ext cx="271725" cy="223210"/>
            </a:xfrm>
            <a:prstGeom prst="rect">
              <a:avLst/>
            </a:prstGeom>
            <a:noFill/>
            <a:ln>
              <a:noFill/>
            </a:ln>
          </p:spPr>
        </p:pic>
      </p:grpSp>
      <p:grpSp>
        <p:nvGrpSpPr>
          <p:cNvPr id="2213" name="Shape 2213"/>
          <p:cNvGrpSpPr/>
          <p:nvPr/>
        </p:nvGrpSpPr>
        <p:grpSpPr>
          <a:xfrm>
            <a:off x="5775650" y="1359150"/>
            <a:ext cx="398523" cy="350700"/>
            <a:chOff x="4175425" y="1746900"/>
            <a:chExt cx="398523" cy="350700"/>
          </a:xfrm>
        </p:grpSpPr>
        <p:pic>
          <p:nvPicPr>
            <p:cNvPr id="2214" name="Shape 2214"/>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5" name="Shape 2215"/>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6" name="Shape 2216"/>
          <p:cNvGrpSpPr/>
          <p:nvPr/>
        </p:nvGrpSpPr>
        <p:grpSpPr>
          <a:xfrm>
            <a:off x="5775650" y="1746900"/>
            <a:ext cx="398523" cy="350700"/>
            <a:chOff x="4175425" y="1746900"/>
            <a:chExt cx="398523" cy="350700"/>
          </a:xfrm>
        </p:grpSpPr>
        <p:pic>
          <p:nvPicPr>
            <p:cNvPr id="2217" name="Shape 2217"/>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18" name="Shape 2218"/>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19" name="Shape 2219"/>
          <p:cNvGrpSpPr/>
          <p:nvPr/>
        </p:nvGrpSpPr>
        <p:grpSpPr>
          <a:xfrm>
            <a:off x="4631250" y="2547813"/>
            <a:ext cx="398523" cy="350700"/>
            <a:chOff x="4631250" y="1354825"/>
            <a:chExt cx="398523" cy="350700"/>
          </a:xfrm>
        </p:grpSpPr>
        <p:pic>
          <p:nvPicPr>
            <p:cNvPr id="2220" name="Shape 2220"/>
            <p:cNvPicPr preferRelativeResize="0"/>
            <p:nvPr/>
          </p:nvPicPr>
          <p:blipFill>
            <a:blip r:embed="rId18">
              <a:alphaModFix/>
            </a:blip>
            <a:stretch>
              <a:fillRect/>
            </a:stretch>
          </p:blipFill>
          <p:spPr>
            <a:xfrm>
              <a:off x="4631250" y="1354825"/>
              <a:ext cx="398523" cy="350700"/>
            </a:xfrm>
            <a:prstGeom prst="rect">
              <a:avLst/>
            </a:prstGeom>
            <a:noFill/>
            <a:ln>
              <a:noFill/>
            </a:ln>
          </p:spPr>
        </p:pic>
        <p:pic>
          <p:nvPicPr>
            <p:cNvPr id="2221" name="Shape 2221"/>
            <p:cNvPicPr preferRelativeResize="0"/>
            <p:nvPr/>
          </p:nvPicPr>
          <p:blipFill>
            <a:blip r:embed="rId19">
              <a:alphaModFix/>
            </a:blip>
            <a:stretch>
              <a:fillRect/>
            </a:stretch>
          </p:blipFill>
          <p:spPr>
            <a:xfrm>
              <a:off x="4694650" y="1452256"/>
              <a:ext cx="271725" cy="218350"/>
            </a:xfrm>
            <a:prstGeom prst="rect">
              <a:avLst/>
            </a:prstGeom>
            <a:noFill/>
            <a:ln>
              <a:noFill/>
            </a:ln>
          </p:spPr>
        </p:pic>
      </p:grpSp>
      <p:grpSp>
        <p:nvGrpSpPr>
          <p:cNvPr id="2222" name="Shape 2222"/>
          <p:cNvGrpSpPr/>
          <p:nvPr/>
        </p:nvGrpSpPr>
        <p:grpSpPr>
          <a:xfrm>
            <a:off x="4175425" y="2927450"/>
            <a:ext cx="398523" cy="350700"/>
            <a:chOff x="4175425" y="1746900"/>
            <a:chExt cx="398523" cy="350700"/>
          </a:xfrm>
        </p:grpSpPr>
        <p:pic>
          <p:nvPicPr>
            <p:cNvPr id="2223" name="Shape 2223"/>
            <p:cNvPicPr preferRelativeResize="0"/>
            <p:nvPr/>
          </p:nvPicPr>
          <p:blipFill>
            <a:blip r:embed="rId18">
              <a:alphaModFix/>
            </a:blip>
            <a:stretch>
              <a:fillRect/>
            </a:stretch>
          </p:blipFill>
          <p:spPr>
            <a:xfrm>
              <a:off x="4175425" y="1746900"/>
              <a:ext cx="398523" cy="350700"/>
            </a:xfrm>
            <a:prstGeom prst="rect">
              <a:avLst/>
            </a:prstGeom>
            <a:noFill/>
            <a:ln>
              <a:noFill/>
            </a:ln>
          </p:spPr>
        </p:pic>
        <p:pic>
          <p:nvPicPr>
            <p:cNvPr id="2224" name="Shape 2224"/>
            <p:cNvPicPr preferRelativeResize="0"/>
            <p:nvPr/>
          </p:nvPicPr>
          <p:blipFill>
            <a:blip r:embed="rId19">
              <a:alphaModFix/>
            </a:blip>
            <a:stretch>
              <a:fillRect/>
            </a:stretch>
          </p:blipFill>
          <p:spPr>
            <a:xfrm>
              <a:off x="4238825" y="1836306"/>
              <a:ext cx="271725" cy="218350"/>
            </a:xfrm>
            <a:prstGeom prst="rect">
              <a:avLst/>
            </a:prstGeom>
            <a:noFill/>
            <a:ln>
              <a:noFill/>
            </a:ln>
          </p:spPr>
        </p:pic>
      </p:grpSp>
      <p:grpSp>
        <p:nvGrpSpPr>
          <p:cNvPr id="2225" name="Shape 2225"/>
          <p:cNvGrpSpPr/>
          <p:nvPr/>
        </p:nvGrpSpPr>
        <p:grpSpPr>
          <a:xfrm>
            <a:off x="5323025" y="2554575"/>
            <a:ext cx="854348" cy="742775"/>
            <a:chOff x="5323025" y="2554575"/>
            <a:chExt cx="854348" cy="742775"/>
          </a:xfrm>
        </p:grpSpPr>
        <p:pic>
          <p:nvPicPr>
            <p:cNvPr id="2226" name="Shape 2226"/>
            <p:cNvPicPr preferRelativeResize="0"/>
            <p:nvPr/>
          </p:nvPicPr>
          <p:blipFill>
            <a:blip r:embed="rId18">
              <a:alphaModFix/>
            </a:blip>
            <a:stretch>
              <a:fillRect/>
            </a:stretch>
          </p:blipFill>
          <p:spPr>
            <a:xfrm>
              <a:off x="5323025" y="2558950"/>
              <a:ext cx="398523" cy="350700"/>
            </a:xfrm>
            <a:prstGeom prst="rect">
              <a:avLst/>
            </a:prstGeom>
            <a:noFill/>
            <a:ln>
              <a:noFill/>
            </a:ln>
          </p:spPr>
        </p:pic>
        <p:pic>
          <p:nvPicPr>
            <p:cNvPr id="2227" name="Shape 2227"/>
            <p:cNvPicPr preferRelativeResize="0"/>
            <p:nvPr/>
          </p:nvPicPr>
          <p:blipFill>
            <a:blip r:embed="rId18">
              <a:alphaModFix/>
            </a:blip>
            <a:stretch>
              <a:fillRect/>
            </a:stretch>
          </p:blipFill>
          <p:spPr>
            <a:xfrm>
              <a:off x="5323025" y="2946650"/>
              <a:ext cx="398523" cy="350700"/>
            </a:xfrm>
            <a:prstGeom prst="rect">
              <a:avLst/>
            </a:prstGeom>
            <a:noFill/>
            <a:ln>
              <a:noFill/>
            </a:ln>
          </p:spPr>
        </p:pic>
        <p:pic>
          <p:nvPicPr>
            <p:cNvPr id="2228" name="Shape 2228"/>
            <p:cNvPicPr preferRelativeResize="0"/>
            <p:nvPr/>
          </p:nvPicPr>
          <p:blipFill>
            <a:blip r:embed="rId18">
              <a:alphaModFix/>
            </a:blip>
            <a:stretch>
              <a:fillRect/>
            </a:stretch>
          </p:blipFill>
          <p:spPr>
            <a:xfrm>
              <a:off x="5778850" y="2554575"/>
              <a:ext cx="398523" cy="350700"/>
            </a:xfrm>
            <a:prstGeom prst="rect">
              <a:avLst/>
            </a:prstGeom>
            <a:noFill/>
            <a:ln>
              <a:noFill/>
            </a:ln>
          </p:spPr>
        </p:pic>
        <p:pic>
          <p:nvPicPr>
            <p:cNvPr id="2229" name="Shape 2229"/>
            <p:cNvPicPr preferRelativeResize="0"/>
            <p:nvPr/>
          </p:nvPicPr>
          <p:blipFill>
            <a:blip r:embed="rId18">
              <a:alphaModFix/>
            </a:blip>
            <a:stretch>
              <a:fillRect/>
            </a:stretch>
          </p:blipFill>
          <p:spPr>
            <a:xfrm>
              <a:off x="5778850" y="2942275"/>
              <a:ext cx="398523" cy="350700"/>
            </a:xfrm>
            <a:prstGeom prst="rect">
              <a:avLst/>
            </a:prstGeom>
            <a:noFill/>
            <a:ln>
              <a:noFill/>
            </a:ln>
          </p:spPr>
        </p:pic>
        <p:pic>
          <p:nvPicPr>
            <p:cNvPr id="2230" name="Shape 2230"/>
            <p:cNvPicPr preferRelativeResize="0"/>
            <p:nvPr/>
          </p:nvPicPr>
          <p:blipFill>
            <a:blip r:embed="rId19">
              <a:alphaModFix/>
            </a:blip>
            <a:stretch>
              <a:fillRect/>
            </a:stretch>
          </p:blipFill>
          <p:spPr>
            <a:xfrm>
              <a:off x="5386425" y="2654156"/>
              <a:ext cx="271725" cy="218350"/>
            </a:xfrm>
            <a:prstGeom prst="rect">
              <a:avLst/>
            </a:prstGeom>
            <a:noFill/>
            <a:ln>
              <a:noFill/>
            </a:ln>
          </p:spPr>
        </p:pic>
        <p:pic>
          <p:nvPicPr>
            <p:cNvPr id="2231" name="Shape 2231"/>
            <p:cNvPicPr preferRelativeResize="0"/>
            <p:nvPr/>
          </p:nvPicPr>
          <p:blipFill>
            <a:blip r:embed="rId19">
              <a:alphaModFix/>
            </a:blip>
            <a:stretch>
              <a:fillRect/>
            </a:stretch>
          </p:blipFill>
          <p:spPr>
            <a:xfrm>
              <a:off x="5842250" y="2654156"/>
              <a:ext cx="271725" cy="218350"/>
            </a:xfrm>
            <a:prstGeom prst="rect">
              <a:avLst/>
            </a:prstGeom>
            <a:noFill/>
            <a:ln>
              <a:noFill/>
            </a:ln>
          </p:spPr>
        </p:pic>
        <p:pic>
          <p:nvPicPr>
            <p:cNvPr id="2232" name="Shape 2232"/>
            <p:cNvPicPr preferRelativeResize="0"/>
            <p:nvPr/>
          </p:nvPicPr>
          <p:blipFill>
            <a:blip r:embed="rId22">
              <a:alphaModFix/>
            </a:blip>
            <a:stretch>
              <a:fillRect/>
            </a:stretch>
          </p:blipFill>
          <p:spPr>
            <a:xfrm>
              <a:off x="5842253" y="3031963"/>
              <a:ext cx="271722" cy="223200"/>
            </a:xfrm>
            <a:prstGeom prst="rect">
              <a:avLst/>
            </a:prstGeom>
            <a:noFill/>
            <a:ln>
              <a:noFill/>
            </a:ln>
          </p:spPr>
        </p:pic>
        <p:pic>
          <p:nvPicPr>
            <p:cNvPr id="2233" name="Shape 2233"/>
            <p:cNvPicPr preferRelativeResize="0"/>
            <p:nvPr/>
          </p:nvPicPr>
          <p:blipFill>
            <a:blip r:embed="rId23">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Shape 2238"/>
          <p:cNvSpPr txBox="1">
            <a:spLocks noGrp="1"/>
          </p:cNvSpPr>
          <p:nvPr>
            <p:ph type="title"/>
          </p:nvPr>
        </p:nvSpPr>
        <p:spPr>
          <a:xfrm>
            <a:off x="103325" y="34650"/>
            <a:ext cx="6614700" cy="350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Access via Web UI, CLI, IDE, API</a:t>
            </a:r>
            <a:endParaRPr/>
          </a:p>
        </p:txBody>
      </p:sp>
      <p:pic>
        <p:nvPicPr>
          <p:cNvPr id="2239" name="Shape 2239"/>
          <p:cNvPicPr preferRelativeResize="0"/>
          <p:nvPr/>
        </p:nvPicPr>
        <p:blipFill>
          <a:blip r:embed="rId3">
            <a:alphaModFix/>
          </a:blip>
          <a:stretch>
            <a:fillRect/>
          </a:stretch>
        </p:blipFill>
        <p:spPr>
          <a:xfrm>
            <a:off x="2619875" y="1000712"/>
            <a:ext cx="4860824" cy="2561450"/>
          </a:xfrm>
          <a:prstGeom prst="rect">
            <a:avLst/>
          </a:prstGeom>
          <a:noFill/>
          <a:ln>
            <a:noFill/>
          </a:ln>
        </p:spPr>
      </p:pic>
      <p:pic>
        <p:nvPicPr>
          <p:cNvPr id="2240" name="Shape 2240"/>
          <p:cNvPicPr preferRelativeResize="0"/>
          <p:nvPr/>
        </p:nvPicPr>
        <p:blipFill>
          <a:blip r:embed="rId4">
            <a:alphaModFix/>
          </a:blip>
          <a:stretch>
            <a:fillRect/>
          </a:stretch>
        </p:blipFill>
        <p:spPr>
          <a:xfrm>
            <a:off x="2619863" y="3621523"/>
            <a:ext cx="5682899" cy="427125"/>
          </a:xfrm>
          <a:prstGeom prst="rect">
            <a:avLst/>
          </a:prstGeom>
          <a:noFill/>
          <a:ln>
            <a:noFill/>
          </a:ln>
        </p:spPr>
      </p:pic>
      <p:pic>
        <p:nvPicPr>
          <p:cNvPr id="2241" name="Shape 2241"/>
          <p:cNvPicPr preferRelativeResize="0"/>
          <p:nvPr/>
        </p:nvPicPr>
        <p:blipFill rotWithShape="1">
          <a:blip r:embed="rId5">
            <a:alphaModFix/>
          </a:blip>
          <a:srcRect r="6085"/>
          <a:stretch/>
        </p:blipFill>
        <p:spPr>
          <a:xfrm>
            <a:off x="7554685" y="1000900"/>
            <a:ext cx="748065" cy="1251700"/>
          </a:xfrm>
          <a:prstGeom prst="rect">
            <a:avLst/>
          </a:prstGeom>
          <a:noFill/>
          <a:ln>
            <a:noFill/>
          </a:ln>
        </p:spPr>
      </p:pic>
      <p:pic>
        <p:nvPicPr>
          <p:cNvPr id="2242" name="Shape 2242"/>
          <p:cNvPicPr preferRelativeResize="0"/>
          <p:nvPr/>
        </p:nvPicPr>
        <p:blipFill rotWithShape="1">
          <a:blip r:embed="rId6">
            <a:alphaModFix/>
          </a:blip>
          <a:srcRect r="6085"/>
          <a:stretch/>
        </p:blipFill>
        <p:spPr>
          <a:xfrm>
            <a:off x="7554675" y="2290399"/>
            <a:ext cx="748075" cy="1261649"/>
          </a:xfrm>
          <a:prstGeom prst="rect">
            <a:avLst/>
          </a:prstGeom>
          <a:noFill/>
          <a:ln>
            <a:noFill/>
          </a:ln>
        </p:spPr>
      </p:pic>
      <p:pic>
        <p:nvPicPr>
          <p:cNvPr id="2243" name="Shape 2243"/>
          <p:cNvPicPr preferRelativeResize="0"/>
          <p:nvPr/>
        </p:nvPicPr>
        <p:blipFill>
          <a:blip r:embed="rId7">
            <a:alphaModFix/>
          </a:blip>
          <a:stretch>
            <a:fillRect/>
          </a:stretch>
        </p:blipFill>
        <p:spPr>
          <a:xfrm>
            <a:off x="2619875" y="406200"/>
            <a:ext cx="4860825" cy="535150"/>
          </a:xfrm>
          <a:prstGeom prst="rect">
            <a:avLst/>
          </a:prstGeom>
          <a:noFill/>
          <a:ln>
            <a:noFill/>
          </a:ln>
        </p:spPr>
      </p:pic>
      <p:pic>
        <p:nvPicPr>
          <p:cNvPr id="2244" name="Shape 2244"/>
          <p:cNvPicPr preferRelativeResize="0"/>
          <p:nvPr/>
        </p:nvPicPr>
        <p:blipFill>
          <a:blip r:embed="rId8">
            <a:alphaModFix/>
          </a:blip>
          <a:stretch>
            <a:fillRect/>
          </a:stretch>
        </p:blipFill>
        <p:spPr>
          <a:xfrm>
            <a:off x="178750" y="710219"/>
            <a:ext cx="616250" cy="846150"/>
          </a:xfrm>
          <a:prstGeom prst="rect">
            <a:avLst/>
          </a:prstGeom>
          <a:noFill/>
          <a:ln>
            <a:noFill/>
          </a:ln>
        </p:spPr>
      </p:pic>
      <p:pic>
        <p:nvPicPr>
          <p:cNvPr id="2245" name="Shape 2245"/>
          <p:cNvPicPr preferRelativeResize="0"/>
          <p:nvPr/>
        </p:nvPicPr>
        <p:blipFill>
          <a:blip r:embed="rId9">
            <a:alphaModFix/>
          </a:blip>
          <a:stretch>
            <a:fillRect/>
          </a:stretch>
        </p:blipFill>
        <p:spPr>
          <a:xfrm>
            <a:off x="96363" y="3456097"/>
            <a:ext cx="698625" cy="821622"/>
          </a:xfrm>
          <a:prstGeom prst="rect">
            <a:avLst/>
          </a:prstGeom>
          <a:noFill/>
          <a:ln>
            <a:noFill/>
          </a:ln>
        </p:spPr>
      </p:pic>
      <p:pic>
        <p:nvPicPr>
          <p:cNvPr id="2246" name="Shape 2246"/>
          <p:cNvPicPr preferRelativeResize="0"/>
          <p:nvPr/>
        </p:nvPicPr>
        <p:blipFill>
          <a:blip r:embed="rId10">
            <a:alphaModFix/>
          </a:blip>
          <a:stretch>
            <a:fillRect/>
          </a:stretch>
        </p:blipFill>
        <p:spPr>
          <a:xfrm>
            <a:off x="258847" y="1607562"/>
            <a:ext cx="2407578" cy="977938"/>
          </a:xfrm>
          <a:prstGeom prst="rect">
            <a:avLst/>
          </a:prstGeom>
          <a:noFill/>
          <a:ln>
            <a:noFill/>
          </a:ln>
        </p:spPr>
      </p:pic>
      <p:pic>
        <p:nvPicPr>
          <p:cNvPr id="2247" name="Shape 2247"/>
          <p:cNvPicPr preferRelativeResize="0"/>
          <p:nvPr/>
        </p:nvPicPr>
        <p:blipFill>
          <a:blip r:embed="rId11">
            <a:alphaModFix/>
          </a:blip>
          <a:stretch>
            <a:fillRect/>
          </a:stretch>
        </p:blipFill>
        <p:spPr>
          <a:xfrm>
            <a:off x="386575" y="2831050"/>
            <a:ext cx="2279850" cy="625050"/>
          </a:xfrm>
          <a:prstGeom prst="rect">
            <a:avLst/>
          </a:prstGeom>
          <a:noFill/>
          <a:ln>
            <a:noFill/>
          </a:ln>
        </p:spPr>
      </p:pic>
      <p:pic>
        <p:nvPicPr>
          <p:cNvPr id="2248" name="Shape 2248"/>
          <p:cNvPicPr preferRelativeResize="0"/>
          <p:nvPr/>
        </p:nvPicPr>
        <p:blipFill>
          <a:blip r:embed="rId12">
            <a:alphaModFix/>
          </a:blip>
          <a:stretch>
            <a:fillRect/>
          </a:stretch>
        </p:blipFill>
        <p:spPr>
          <a:xfrm>
            <a:off x="2702577" y="1152672"/>
            <a:ext cx="1311030" cy="2340423"/>
          </a:xfrm>
          <a:prstGeom prst="rect">
            <a:avLst/>
          </a:prstGeom>
          <a:noFill/>
          <a:ln>
            <a:noFill/>
          </a:ln>
        </p:spPr>
      </p:pic>
      <p:pic>
        <p:nvPicPr>
          <p:cNvPr id="2249" name="Shape 2249"/>
          <p:cNvPicPr preferRelativeResize="0"/>
          <p:nvPr/>
        </p:nvPicPr>
        <p:blipFill>
          <a:blip r:embed="rId13">
            <a:alphaModFix/>
          </a:blip>
          <a:stretch>
            <a:fillRect/>
          </a:stretch>
        </p:blipFill>
        <p:spPr>
          <a:xfrm>
            <a:off x="2770062" y="1895763"/>
            <a:ext cx="1176059" cy="316425"/>
          </a:xfrm>
          <a:prstGeom prst="rect">
            <a:avLst/>
          </a:prstGeom>
          <a:noFill/>
          <a:ln>
            <a:noFill/>
          </a:ln>
        </p:spPr>
      </p:pic>
      <p:pic>
        <p:nvPicPr>
          <p:cNvPr id="2250" name="Shape 2250"/>
          <p:cNvPicPr preferRelativeResize="0"/>
          <p:nvPr/>
        </p:nvPicPr>
        <p:blipFill>
          <a:blip r:embed="rId14">
            <a:alphaModFix/>
          </a:blip>
          <a:stretch>
            <a:fillRect/>
          </a:stretch>
        </p:blipFill>
        <p:spPr>
          <a:xfrm>
            <a:off x="2770068" y="1483032"/>
            <a:ext cx="1176146" cy="316452"/>
          </a:xfrm>
          <a:prstGeom prst="rect">
            <a:avLst/>
          </a:prstGeom>
          <a:noFill/>
          <a:ln>
            <a:noFill/>
          </a:ln>
        </p:spPr>
      </p:pic>
      <p:pic>
        <p:nvPicPr>
          <p:cNvPr id="2251" name="Shape 2251"/>
          <p:cNvPicPr preferRelativeResize="0"/>
          <p:nvPr/>
        </p:nvPicPr>
        <p:blipFill>
          <a:blip r:embed="rId15">
            <a:alphaModFix/>
          </a:blip>
          <a:stretch>
            <a:fillRect/>
          </a:stretch>
        </p:blipFill>
        <p:spPr>
          <a:xfrm>
            <a:off x="2770068" y="2721080"/>
            <a:ext cx="1176140" cy="316450"/>
          </a:xfrm>
          <a:prstGeom prst="rect">
            <a:avLst/>
          </a:prstGeom>
          <a:noFill/>
          <a:ln>
            <a:noFill/>
          </a:ln>
        </p:spPr>
      </p:pic>
      <p:pic>
        <p:nvPicPr>
          <p:cNvPr id="2252" name="Shape 2252"/>
          <p:cNvPicPr preferRelativeResize="0"/>
          <p:nvPr/>
        </p:nvPicPr>
        <p:blipFill>
          <a:blip r:embed="rId16">
            <a:alphaModFix/>
          </a:blip>
          <a:stretch>
            <a:fillRect/>
          </a:stretch>
        </p:blipFill>
        <p:spPr>
          <a:xfrm>
            <a:off x="2770068" y="2308415"/>
            <a:ext cx="1176047" cy="316425"/>
          </a:xfrm>
          <a:prstGeom prst="rect">
            <a:avLst/>
          </a:prstGeom>
          <a:noFill/>
          <a:ln>
            <a:noFill/>
          </a:ln>
        </p:spPr>
      </p:pic>
      <p:grpSp>
        <p:nvGrpSpPr>
          <p:cNvPr id="2253" name="Shape 2253"/>
          <p:cNvGrpSpPr/>
          <p:nvPr/>
        </p:nvGrpSpPr>
        <p:grpSpPr>
          <a:xfrm>
            <a:off x="2619875" y="4108010"/>
            <a:ext cx="5682885" cy="625062"/>
            <a:chOff x="2619875" y="4085196"/>
            <a:chExt cx="5312101" cy="584279"/>
          </a:xfrm>
        </p:grpSpPr>
        <p:pic>
          <p:nvPicPr>
            <p:cNvPr id="2254" name="Shape 2254"/>
            <p:cNvPicPr preferRelativeResize="0"/>
            <p:nvPr/>
          </p:nvPicPr>
          <p:blipFill>
            <a:blip r:embed="rId17">
              <a:alphaModFix/>
            </a:blip>
            <a:stretch>
              <a:fillRect/>
            </a:stretch>
          </p:blipFill>
          <p:spPr>
            <a:xfrm>
              <a:off x="2619875" y="4085196"/>
              <a:ext cx="5312101" cy="584279"/>
            </a:xfrm>
            <a:prstGeom prst="rect">
              <a:avLst/>
            </a:prstGeom>
            <a:noFill/>
            <a:ln>
              <a:noFill/>
            </a:ln>
          </p:spPr>
        </p:pic>
        <p:pic>
          <p:nvPicPr>
            <p:cNvPr id="2255" name="Shape 2255"/>
            <p:cNvPicPr preferRelativeResize="0"/>
            <p:nvPr/>
          </p:nvPicPr>
          <p:blipFill>
            <a:blip r:embed="rId18">
              <a:alphaModFix/>
            </a:blip>
            <a:stretch>
              <a:fillRect/>
            </a:stretch>
          </p:blipFill>
          <p:spPr>
            <a:xfrm>
              <a:off x="3725891" y="4177719"/>
              <a:ext cx="3100060" cy="399250"/>
            </a:xfrm>
            <a:prstGeom prst="rect">
              <a:avLst/>
            </a:prstGeom>
            <a:noFill/>
            <a:ln>
              <a:noFill/>
            </a:ln>
          </p:spPr>
        </p:pic>
      </p:grpSp>
      <p:pic>
        <p:nvPicPr>
          <p:cNvPr id="2256" name="Shape 2256"/>
          <p:cNvPicPr preferRelativeResize="0"/>
          <p:nvPr/>
        </p:nvPicPr>
        <p:blipFill>
          <a:blip r:embed="rId19">
            <a:alphaModFix/>
          </a:blip>
          <a:stretch>
            <a:fillRect/>
          </a:stretch>
        </p:blipFill>
        <p:spPr>
          <a:xfrm>
            <a:off x="5248350" y="2350282"/>
            <a:ext cx="988916" cy="1142748"/>
          </a:xfrm>
          <a:prstGeom prst="rect">
            <a:avLst/>
          </a:prstGeom>
          <a:noFill/>
          <a:ln>
            <a:noFill/>
          </a:ln>
        </p:spPr>
      </p:pic>
      <p:pic>
        <p:nvPicPr>
          <p:cNvPr id="2257" name="Shape 2257"/>
          <p:cNvPicPr preferRelativeResize="0"/>
          <p:nvPr/>
        </p:nvPicPr>
        <p:blipFill>
          <a:blip r:embed="rId19">
            <a:alphaModFix/>
          </a:blip>
          <a:stretch>
            <a:fillRect/>
          </a:stretch>
        </p:blipFill>
        <p:spPr>
          <a:xfrm>
            <a:off x="4112666" y="1152643"/>
            <a:ext cx="988916" cy="1142748"/>
          </a:xfrm>
          <a:prstGeom prst="rect">
            <a:avLst/>
          </a:prstGeom>
          <a:noFill/>
          <a:ln>
            <a:noFill/>
          </a:ln>
        </p:spPr>
      </p:pic>
      <p:pic>
        <p:nvPicPr>
          <p:cNvPr id="2258" name="Shape 2258"/>
          <p:cNvPicPr preferRelativeResize="0"/>
          <p:nvPr/>
        </p:nvPicPr>
        <p:blipFill>
          <a:blip r:embed="rId19">
            <a:alphaModFix/>
          </a:blip>
          <a:stretch>
            <a:fillRect/>
          </a:stretch>
        </p:blipFill>
        <p:spPr>
          <a:xfrm>
            <a:off x="5248350" y="1146849"/>
            <a:ext cx="988916" cy="1142748"/>
          </a:xfrm>
          <a:prstGeom prst="rect">
            <a:avLst/>
          </a:prstGeom>
          <a:noFill/>
          <a:ln>
            <a:noFill/>
          </a:ln>
        </p:spPr>
      </p:pic>
      <p:pic>
        <p:nvPicPr>
          <p:cNvPr id="2259" name="Shape 2259"/>
          <p:cNvPicPr preferRelativeResize="0"/>
          <p:nvPr/>
        </p:nvPicPr>
        <p:blipFill>
          <a:blip r:embed="rId19">
            <a:alphaModFix/>
          </a:blip>
          <a:stretch>
            <a:fillRect/>
          </a:stretch>
        </p:blipFill>
        <p:spPr>
          <a:xfrm>
            <a:off x="4112666" y="2356076"/>
            <a:ext cx="988916" cy="1142748"/>
          </a:xfrm>
          <a:prstGeom prst="rect">
            <a:avLst/>
          </a:prstGeom>
          <a:noFill/>
          <a:ln>
            <a:noFill/>
          </a:ln>
        </p:spPr>
      </p:pic>
      <p:pic>
        <p:nvPicPr>
          <p:cNvPr id="2260" name="Shape 2260"/>
          <p:cNvPicPr preferRelativeResize="0"/>
          <p:nvPr/>
        </p:nvPicPr>
        <p:blipFill>
          <a:blip r:embed="rId19">
            <a:alphaModFix/>
          </a:blip>
          <a:stretch>
            <a:fillRect/>
          </a:stretch>
        </p:blipFill>
        <p:spPr>
          <a:xfrm>
            <a:off x="6384034" y="1146849"/>
            <a:ext cx="988916" cy="1142748"/>
          </a:xfrm>
          <a:prstGeom prst="rect">
            <a:avLst/>
          </a:prstGeom>
          <a:noFill/>
          <a:ln>
            <a:noFill/>
          </a:ln>
        </p:spPr>
      </p:pic>
      <p:pic>
        <p:nvPicPr>
          <p:cNvPr id="2261" name="Shape 2261"/>
          <p:cNvPicPr preferRelativeResize="0"/>
          <p:nvPr/>
        </p:nvPicPr>
        <p:blipFill>
          <a:blip r:embed="rId20">
            <a:alphaModFix/>
          </a:blip>
          <a:stretch>
            <a:fillRect/>
          </a:stretch>
        </p:blipFill>
        <p:spPr>
          <a:xfrm>
            <a:off x="4628056" y="1743625"/>
            <a:ext cx="398525" cy="346097"/>
          </a:xfrm>
          <a:prstGeom prst="rect">
            <a:avLst/>
          </a:prstGeom>
          <a:noFill/>
          <a:ln>
            <a:noFill/>
          </a:ln>
        </p:spPr>
      </p:pic>
      <p:pic>
        <p:nvPicPr>
          <p:cNvPr id="2262" name="Shape 2262"/>
          <p:cNvPicPr preferRelativeResize="0"/>
          <p:nvPr/>
        </p:nvPicPr>
        <p:blipFill>
          <a:blip r:embed="rId21">
            <a:alphaModFix/>
          </a:blip>
          <a:stretch>
            <a:fillRect/>
          </a:stretch>
        </p:blipFill>
        <p:spPr>
          <a:xfrm>
            <a:off x="4175425" y="1353513"/>
            <a:ext cx="398525" cy="346071"/>
          </a:xfrm>
          <a:prstGeom prst="rect">
            <a:avLst/>
          </a:prstGeom>
          <a:noFill/>
          <a:ln>
            <a:noFill/>
          </a:ln>
        </p:spPr>
      </p:pic>
      <p:pic>
        <p:nvPicPr>
          <p:cNvPr id="2263" name="Shape 2263"/>
          <p:cNvPicPr preferRelativeResize="0"/>
          <p:nvPr/>
        </p:nvPicPr>
        <p:blipFill>
          <a:blip r:embed="rId20">
            <a:alphaModFix/>
          </a:blip>
          <a:stretch>
            <a:fillRect/>
          </a:stretch>
        </p:blipFill>
        <p:spPr>
          <a:xfrm>
            <a:off x="4175431" y="2550113"/>
            <a:ext cx="398525" cy="346097"/>
          </a:xfrm>
          <a:prstGeom prst="rect">
            <a:avLst/>
          </a:prstGeom>
          <a:noFill/>
          <a:ln>
            <a:noFill/>
          </a:ln>
        </p:spPr>
      </p:pic>
      <p:pic>
        <p:nvPicPr>
          <p:cNvPr id="2264" name="Shape 2264"/>
          <p:cNvPicPr preferRelativeResize="0"/>
          <p:nvPr/>
        </p:nvPicPr>
        <p:blipFill>
          <a:blip r:embed="rId21">
            <a:alphaModFix/>
          </a:blip>
          <a:stretch>
            <a:fillRect/>
          </a:stretch>
        </p:blipFill>
        <p:spPr>
          <a:xfrm>
            <a:off x="4628050" y="2925825"/>
            <a:ext cx="398525" cy="346071"/>
          </a:xfrm>
          <a:prstGeom prst="rect">
            <a:avLst/>
          </a:prstGeom>
          <a:noFill/>
          <a:ln>
            <a:noFill/>
          </a:ln>
        </p:spPr>
      </p:pic>
      <p:pic>
        <p:nvPicPr>
          <p:cNvPr id="2265" name="Shape 2265"/>
          <p:cNvPicPr preferRelativeResize="0"/>
          <p:nvPr/>
        </p:nvPicPr>
        <p:blipFill>
          <a:blip r:embed="rId20">
            <a:alphaModFix/>
          </a:blip>
          <a:stretch>
            <a:fillRect/>
          </a:stretch>
        </p:blipFill>
        <p:spPr>
          <a:xfrm>
            <a:off x="5314431" y="1736825"/>
            <a:ext cx="398525" cy="346097"/>
          </a:xfrm>
          <a:prstGeom prst="rect">
            <a:avLst/>
          </a:prstGeom>
          <a:noFill/>
          <a:ln>
            <a:noFill/>
          </a:ln>
        </p:spPr>
      </p:pic>
      <p:pic>
        <p:nvPicPr>
          <p:cNvPr id="2266" name="Shape 2266"/>
          <p:cNvPicPr preferRelativeResize="0"/>
          <p:nvPr/>
        </p:nvPicPr>
        <p:blipFill>
          <a:blip r:embed="rId21">
            <a:alphaModFix/>
          </a:blip>
          <a:stretch>
            <a:fillRect/>
          </a:stretch>
        </p:blipFill>
        <p:spPr>
          <a:xfrm>
            <a:off x="5314425" y="1361463"/>
            <a:ext cx="398525" cy="346071"/>
          </a:xfrm>
          <a:prstGeom prst="rect">
            <a:avLst/>
          </a:prstGeom>
          <a:noFill/>
          <a:ln>
            <a:noFill/>
          </a:ln>
        </p:spPr>
      </p:pic>
      <p:grpSp>
        <p:nvGrpSpPr>
          <p:cNvPr id="2267" name="Shape 2267"/>
          <p:cNvGrpSpPr/>
          <p:nvPr/>
        </p:nvGrpSpPr>
        <p:grpSpPr>
          <a:xfrm>
            <a:off x="4175425" y="1746900"/>
            <a:ext cx="398523" cy="350700"/>
            <a:chOff x="4175425" y="1746900"/>
            <a:chExt cx="398523" cy="350700"/>
          </a:xfrm>
        </p:grpSpPr>
        <p:pic>
          <p:nvPicPr>
            <p:cNvPr id="2268" name="Shape 2268"/>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69" name="Shape 2269"/>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70" name="Shape 2270"/>
          <p:cNvGrpSpPr/>
          <p:nvPr/>
        </p:nvGrpSpPr>
        <p:grpSpPr>
          <a:xfrm>
            <a:off x="4631250" y="1354825"/>
            <a:ext cx="398523" cy="350700"/>
            <a:chOff x="4631250" y="1354825"/>
            <a:chExt cx="398523" cy="350700"/>
          </a:xfrm>
        </p:grpSpPr>
        <p:pic>
          <p:nvPicPr>
            <p:cNvPr id="2271" name="Shape 2271"/>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272" name="Shape 2272"/>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273" name="Shape 2273"/>
          <p:cNvGrpSpPr/>
          <p:nvPr/>
        </p:nvGrpSpPr>
        <p:grpSpPr>
          <a:xfrm>
            <a:off x="6890975" y="1734525"/>
            <a:ext cx="398523" cy="350700"/>
            <a:chOff x="6890975" y="1734525"/>
            <a:chExt cx="398523" cy="350700"/>
          </a:xfrm>
        </p:grpSpPr>
        <p:pic>
          <p:nvPicPr>
            <p:cNvPr id="2274" name="Shape 2274"/>
            <p:cNvPicPr preferRelativeResize="0"/>
            <p:nvPr/>
          </p:nvPicPr>
          <p:blipFill>
            <a:blip r:embed="rId22">
              <a:alphaModFix/>
            </a:blip>
            <a:stretch>
              <a:fillRect/>
            </a:stretch>
          </p:blipFill>
          <p:spPr>
            <a:xfrm>
              <a:off x="6890975" y="1734525"/>
              <a:ext cx="398523" cy="350700"/>
            </a:xfrm>
            <a:prstGeom prst="rect">
              <a:avLst/>
            </a:prstGeom>
            <a:noFill/>
            <a:ln>
              <a:noFill/>
            </a:ln>
          </p:spPr>
        </p:pic>
        <p:pic>
          <p:nvPicPr>
            <p:cNvPr id="2275" name="Shape 2275"/>
            <p:cNvPicPr preferRelativeResize="0"/>
            <p:nvPr/>
          </p:nvPicPr>
          <p:blipFill>
            <a:blip r:embed="rId24">
              <a:alphaModFix/>
            </a:blip>
            <a:stretch>
              <a:fillRect/>
            </a:stretch>
          </p:blipFill>
          <p:spPr>
            <a:xfrm>
              <a:off x="6954375" y="1833011"/>
              <a:ext cx="271725" cy="223210"/>
            </a:xfrm>
            <a:prstGeom prst="rect">
              <a:avLst/>
            </a:prstGeom>
            <a:noFill/>
            <a:ln>
              <a:noFill/>
            </a:ln>
          </p:spPr>
        </p:pic>
      </p:grpSp>
      <p:grpSp>
        <p:nvGrpSpPr>
          <p:cNvPr id="2276" name="Shape 2276"/>
          <p:cNvGrpSpPr/>
          <p:nvPr/>
        </p:nvGrpSpPr>
        <p:grpSpPr>
          <a:xfrm>
            <a:off x="6435150" y="1351200"/>
            <a:ext cx="398523" cy="350700"/>
            <a:chOff x="6435150" y="1351200"/>
            <a:chExt cx="398523" cy="350700"/>
          </a:xfrm>
        </p:grpSpPr>
        <p:pic>
          <p:nvPicPr>
            <p:cNvPr id="2277" name="Shape 2277"/>
            <p:cNvPicPr preferRelativeResize="0"/>
            <p:nvPr/>
          </p:nvPicPr>
          <p:blipFill>
            <a:blip r:embed="rId22">
              <a:alphaModFix/>
            </a:blip>
            <a:stretch>
              <a:fillRect/>
            </a:stretch>
          </p:blipFill>
          <p:spPr>
            <a:xfrm>
              <a:off x="6435150" y="1351200"/>
              <a:ext cx="398523" cy="350700"/>
            </a:xfrm>
            <a:prstGeom prst="rect">
              <a:avLst/>
            </a:prstGeom>
            <a:noFill/>
            <a:ln>
              <a:noFill/>
            </a:ln>
          </p:spPr>
        </p:pic>
        <p:pic>
          <p:nvPicPr>
            <p:cNvPr id="2278" name="Shape 2278"/>
            <p:cNvPicPr preferRelativeResize="0"/>
            <p:nvPr/>
          </p:nvPicPr>
          <p:blipFill>
            <a:blip r:embed="rId25">
              <a:alphaModFix/>
            </a:blip>
            <a:stretch>
              <a:fillRect/>
            </a:stretch>
          </p:blipFill>
          <p:spPr>
            <a:xfrm>
              <a:off x="6500944" y="1442401"/>
              <a:ext cx="266925" cy="218393"/>
            </a:xfrm>
            <a:prstGeom prst="rect">
              <a:avLst/>
            </a:prstGeom>
            <a:noFill/>
            <a:ln>
              <a:noFill/>
            </a:ln>
          </p:spPr>
        </p:pic>
      </p:grpSp>
      <p:grpSp>
        <p:nvGrpSpPr>
          <p:cNvPr id="2279" name="Shape 2279"/>
          <p:cNvGrpSpPr/>
          <p:nvPr/>
        </p:nvGrpSpPr>
        <p:grpSpPr>
          <a:xfrm>
            <a:off x="6435150" y="1738900"/>
            <a:ext cx="398523" cy="350700"/>
            <a:chOff x="6435150" y="1738900"/>
            <a:chExt cx="398523" cy="350700"/>
          </a:xfrm>
        </p:grpSpPr>
        <p:pic>
          <p:nvPicPr>
            <p:cNvPr id="2280" name="Shape 2280"/>
            <p:cNvPicPr preferRelativeResize="0"/>
            <p:nvPr/>
          </p:nvPicPr>
          <p:blipFill>
            <a:blip r:embed="rId22">
              <a:alphaModFix/>
            </a:blip>
            <a:stretch>
              <a:fillRect/>
            </a:stretch>
          </p:blipFill>
          <p:spPr>
            <a:xfrm>
              <a:off x="6435150" y="1738900"/>
              <a:ext cx="398523" cy="350700"/>
            </a:xfrm>
            <a:prstGeom prst="rect">
              <a:avLst/>
            </a:prstGeom>
            <a:noFill/>
            <a:ln>
              <a:noFill/>
            </a:ln>
          </p:spPr>
        </p:pic>
        <p:pic>
          <p:nvPicPr>
            <p:cNvPr id="2281" name="Shape 2281"/>
            <p:cNvPicPr preferRelativeResize="0"/>
            <p:nvPr/>
          </p:nvPicPr>
          <p:blipFill>
            <a:blip r:embed="rId23">
              <a:alphaModFix/>
            </a:blip>
            <a:stretch>
              <a:fillRect/>
            </a:stretch>
          </p:blipFill>
          <p:spPr>
            <a:xfrm>
              <a:off x="6498538" y="1837631"/>
              <a:ext cx="271725" cy="218350"/>
            </a:xfrm>
            <a:prstGeom prst="rect">
              <a:avLst/>
            </a:prstGeom>
            <a:noFill/>
            <a:ln>
              <a:noFill/>
            </a:ln>
          </p:spPr>
        </p:pic>
      </p:grpSp>
      <p:grpSp>
        <p:nvGrpSpPr>
          <p:cNvPr id="2282" name="Shape 2282"/>
          <p:cNvGrpSpPr/>
          <p:nvPr/>
        </p:nvGrpSpPr>
        <p:grpSpPr>
          <a:xfrm>
            <a:off x="6890975" y="1346825"/>
            <a:ext cx="398523" cy="350700"/>
            <a:chOff x="6890975" y="1346825"/>
            <a:chExt cx="398523" cy="350700"/>
          </a:xfrm>
        </p:grpSpPr>
        <p:pic>
          <p:nvPicPr>
            <p:cNvPr id="2283" name="Shape 2283"/>
            <p:cNvPicPr preferRelativeResize="0"/>
            <p:nvPr/>
          </p:nvPicPr>
          <p:blipFill>
            <a:blip r:embed="rId22">
              <a:alphaModFix/>
            </a:blip>
            <a:stretch>
              <a:fillRect/>
            </a:stretch>
          </p:blipFill>
          <p:spPr>
            <a:xfrm>
              <a:off x="6890975" y="1346825"/>
              <a:ext cx="398523" cy="350700"/>
            </a:xfrm>
            <a:prstGeom prst="rect">
              <a:avLst/>
            </a:prstGeom>
            <a:noFill/>
            <a:ln>
              <a:noFill/>
            </a:ln>
          </p:spPr>
        </p:pic>
        <p:pic>
          <p:nvPicPr>
            <p:cNvPr id="2284" name="Shape 2284"/>
            <p:cNvPicPr preferRelativeResize="0"/>
            <p:nvPr/>
          </p:nvPicPr>
          <p:blipFill>
            <a:blip r:embed="rId23">
              <a:alphaModFix/>
            </a:blip>
            <a:stretch>
              <a:fillRect/>
            </a:stretch>
          </p:blipFill>
          <p:spPr>
            <a:xfrm>
              <a:off x="6954363" y="1442431"/>
              <a:ext cx="271725" cy="218350"/>
            </a:xfrm>
            <a:prstGeom prst="rect">
              <a:avLst/>
            </a:prstGeom>
            <a:noFill/>
            <a:ln>
              <a:noFill/>
            </a:ln>
          </p:spPr>
        </p:pic>
      </p:grpSp>
      <p:grpSp>
        <p:nvGrpSpPr>
          <p:cNvPr id="2285" name="Shape 2285"/>
          <p:cNvGrpSpPr/>
          <p:nvPr/>
        </p:nvGrpSpPr>
        <p:grpSpPr>
          <a:xfrm>
            <a:off x="6384034" y="2350282"/>
            <a:ext cx="988916" cy="1142748"/>
            <a:chOff x="6384034" y="2350282"/>
            <a:chExt cx="988916" cy="1142748"/>
          </a:xfrm>
        </p:grpSpPr>
        <p:pic>
          <p:nvPicPr>
            <p:cNvPr id="2286" name="Shape 2286"/>
            <p:cNvPicPr preferRelativeResize="0"/>
            <p:nvPr/>
          </p:nvPicPr>
          <p:blipFill>
            <a:blip r:embed="rId19">
              <a:alphaModFix/>
            </a:blip>
            <a:stretch>
              <a:fillRect/>
            </a:stretch>
          </p:blipFill>
          <p:spPr>
            <a:xfrm>
              <a:off x="6384034" y="2350282"/>
              <a:ext cx="988916" cy="1142748"/>
            </a:xfrm>
            <a:prstGeom prst="rect">
              <a:avLst/>
            </a:prstGeom>
            <a:noFill/>
            <a:ln>
              <a:noFill/>
            </a:ln>
          </p:spPr>
        </p:pic>
        <p:pic>
          <p:nvPicPr>
            <p:cNvPr id="2287" name="Shape 2287"/>
            <p:cNvPicPr preferRelativeResize="0"/>
            <p:nvPr/>
          </p:nvPicPr>
          <p:blipFill>
            <a:blip r:embed="rId22">
              <a:alphaModFix/>
            </a:blip>
            <a:stretch>
              <a:fillRect/>
            </a:stretch>
          </p:blipFill>
          <p:spPr>
            <a:xfrm>
              <a:off x="6452325" y="2564550"/>
              <a:ext cx="398523" cy="350700"/>
            </a:xfrm>
            <a:prstGeom prst="rect">
              <a:avLst/>
            </a:prstGeom>
            <a:noFill/>
            <a:ln>
              <a:noFill/>
            </a:ln>
          </p:spPr>
        </p:pic>
        <p:pic>
          <p:nvPicPr>
            <p:cNvPr id="2288" name="Shape 2288"/>
            <p:cNvPicPr preferRelativeResize="0"/>
            <p:nvPr/>
          </p:nvPicPr>
          <p:blipFill>
            <a:blip r:embed="rId22">
              <a:alphaModFix/>
            </a:blip>
            <a:stretch>
              <a:fillRect/>
            </a:stretch>
          </p:blipFill>
          <p:spPr>
            <a:xfrm>
              <a:off x="6452325" y="2952250"/>
              <a:ext cx="398523" cy="350700"/>
            </a:xfrm>
            <a:prstGeom prst="rect">
              <a:avLst/>
            </a:prstGeom>
            <a:noFill/>
            <a:ln>
              <a:noFill/>
            </a:ln>
          </p:spPr>
        </p:pic>
        <p:pic>
          <p:nvPicPr>
            <p:cNvPr id="2289" name="Shape 2289"/>
            <p:cNvPicPr preferRelativeResize="0"/>
            <p:nvPr/>
          </p:nvPicPr>
          <p:blipFill>
            <a:blip r:embed="rId22">
              <a:alphaModFix/>
            </a:blip>
            <a:stretch>
              <a:fillRect/>
            </a:stretch>
          </p:blipFill>
          <p:spPr>
            <a:xfrm>
              <a:off x="6908150" y="2560175"/>
              <a:ext cx="398523" cy="350700"/>
            </a:xfrm>
            <a:prstGeom prst="rect">
              <a:avLst/>
            </a:prstGeom>
            <a:noFill/>
            <a:ln>
              <a:noFill/>
            </a:ln>
          </p:spPr>
        </p:pic>
        <p:pic>
          <p:nvPicPr>
            <p:cNvPr id="2290" name="Shape 2290"/>
            <p:cNvPicPr preferRelativeResize="0"/>
            <p:nvPr/>
          </p:nvPicPr>
          <p:blipFill>
            <a:blip r:embed="rId22">
              <a:alphaModFix/>
            </a:blip>
            <a:stretch>
              <a:fillRect/>
            </a:stretch>
          </p:blipFill>
          <p:spPr>
            <a:xfrm>
              <a:off x="6908150" y="2947875"/>
              <a:ext cx="398523" cy="350700"/>
            </a:xfrm>
            <a:prstGeom prst="rect">
              <a:avLst/>
            </a:prstGeom>
            <a:noFill/>
            <a:ln>
              <a:noFill/>
            </a:ln>
          </p:spPr>
        </p:pic>
        <p:pic>
          <p:nvPicPr>
            <p:cNvPr id="2291" name="Shape 2291"/>
            <p:cNvPicPr preferRelativeResize="0"/>
            <p:nvPr/>
          </p:nvPicPr>
          <p:blipFill>
            <a:blip r:embed="rId23">
              <a:alphaModFix/>
            </a:blip>
            <a:stretch>
              <a:fillRect/>
            </a:stretch>
          </p:blipFill>
          <p:spPr>
            <a:xfrm>
              <a:off x="6507788" y="2654156"/>
              <a:ext cx="271725" cy="218350"/>
            </a:xfrm>
            <a:prstGeom prst="rect">
              <a:avLst/>
            </a:prstGeom>
            <a:noFill/>
            <a:ln>
              <a:noFill/>
            </a:ln>
          </p:spPr>
        </p:pic>
        <p:pic>
          <p:nvPicPr>
            <p:cNvPr id="2292" name="Shape 2292"/>
            <p:cNvPicPr preferRelativeResize="0"/>
            <p:nvPr/>
          </p:nvPicPr>
          <p:blipFill>
            <a:blip r:embed="rId23">
              <a:alphaModFix/>
            </a:blip>
            <a:stretch>
              <a:fillRect/>
            </a:stretch>
          </p:blipFill>
          <p:spPr>
            <a:xfrm>
              <a:off x="6971538" y="2654156"/>
              <a:ext cx="271725" cy="218350"/>
            </a:xfrm>
            <a:prstGeom prst="rect">
              <a:avLst/>
            </a:prstGeom>
            <a:noFill/>
            <a:ln>
              <a:noFill/>
            </a:ln>
          </p:spPr>
        </p:pic>
        <p:pic>
          <p:nvPicPr>
            <p:cNvPr id="2293" name="Shape 2293"/>
            <p:cNvPicPr preferRelativeResize="0"/>
            <p:nvPr/>
          </p:nvPicPr>
          <p:blipFill>
            <a:blip r:embed="rId25">
              <a:alphaModFix/>
            </a:blip>
            <a:stretch>
              <a:fillRect/>
            </a:stretch>
          </p:blipFill>
          <p:spPr>
            <a:xfrm>
              <a:off x="6513394" y="3046651"/>
              <a:ext cx="266925" cy="218393"/>
            </a:xfrm>
            <a:prstGeom prst="rect">
              <a:avLst/>
            </a:prstGeom>
            <a:noFill/>
            <a:ln>
              <a:noFill/>
            </a:ln>
          </p:spPr>
        </p:pic>
        <p:pic>
          <p:nvPicPr>
            <p:cNvPr id="2294" name="Shape 2294"/>
            <p:cNvPicPr preferRelativeResize="0"/>
            <p:nvPr/>
          </p:nvPicPr>
          <p:blipFill>
            <a:blip r:embed="rId24">
              <a:alphaModFix/>
            </a:blip>
            <a:stretch>
              <a:fillRect/>
            </a:stretch>
          </p:blipFill>
          <p:spPr>
            <a:xfrm>
              <a:off x="6971550" y="3044249"/>
              <a:ext cx="271725" cy="223210"/>
            </a:xfrm>
            <a:prstGeom prst="rect">
              <a:avLst/>
            </a:prstGeom>
            <a:noFill/>
            <a:ln>
              <a:noFill/>
            </a:ln>
          </p:spPr>
        </p:pic>
      </p:grpSp>
      <p:grpSp>
        <p:nvGrpSpPr>
          <p:cNvPr id="2295" name="Shape 2295"/>
          <p:cNvGrpSpPr/>
          <p:nvPr/>
        </p:nvGrpSpPr>
        <p:grpSpPr>
          <a:xfrm>
            <a:off x="5775650" y="1359150"/>
            <a:ext cx="398523" cy="350700"/>
            <a:chOff x="4175425" y="1746900"/>
            <a:chExt cx="398523" cy="350700"/>
          </a:xfrm>
        </p:grpSpPr>
        <p:pic>
          <p:nvPicPr>
            <p:cNvPr id="2296" name="Shape 2296"/>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297" name="Shape 2297"/>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298" name="Shape 2298"/>
          <p:cNvGrpSpPr/>
          <p:nvPr/>
        </p:nvGrpSpPr>
        <p:grpSpPr>
          <a:xfrm>
            <a:off x="5775650" y="1746900"/>
            <a:ext cx="398523" cy="350700"/>
            <a:chOff x="4175425" y="1746900"/>
            <a:chExt cx="398523" cy="350700"/>
          </a:xfrm>
        </p:grpSpPr>
        <p:pic>
          <p:nvPicPr>
            <p:cNvPr id="2299" name="Shape 2299"/>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0" name="Shape 2300"/>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1" name="Shape 2301"/>
          <p:cNvGrpSpPr/>
          <p:nvPr/>
        </p:nvGrpSpPr>
        <p:grpSpPr>
          <a:xfrm>
            <a:off x="4631250" y="2547813"/>
            <a:ext cx="398523" cy="350700"/>
            <a:chOff x="4631250" y="1354825"/>
            <a:chExt cx="398523" cy="350700"/>
          </a:xfrm>
        </p:grpSpPr>
        <p:pic>
          <p:nvPicPr>
            <p:cNvPr id="2302" name="Shape 2302"/>
            <p:cNvPicPr preferRelativeResize="0"/>
            <p:nvPr/>
          </p:nvPicPr>
          <p:blipFill>
            <a:blip r:embed="rId22">
              <a:alphaModFix/>
            </a:blip>
            <a:stretch>
              <a:fillRect/>
            </a:stretch>
          </p:blipFill>
          <p:spPr>
            <a:xfrm>
              <a:off x="4631250" y="1354825"/>
              <a:ext cx="398523" cy="350700"/>
            </a:xfrm>
            <a:prstGeom prst="rect">
              <a:avLst/>
            </a:prstGeom>
            <a:noFill/>
            <a:ln>
              <a:noFill/>
            </a:ln>
          </p:spPr>
        </p:pic>
        <p:pic>
          <p:nvPicPr>
            <p:cNvPr id="2303" name="Shape 2303"/>
            <p:cNvPicPr preferRelativeResize="0"/>
            <p:nvPr/>
          </p:nvPicPr>
          <p:blipFill>
            <a:blip r:embed="rId23">
              <a:alphaModFix/>
            </a:blip>
            <a:stretch>
              <a:fillRect/>
            </a:stretch>
          </p:blipFill>
          <p:spPr>
            <a:xfrm>
              <a:off x="4694650" y="1452256"/>
              <a:ext cx="271725" cy="218350"/>
            </a:xfrm>
            <a:prstGeom prst="rect">
              <a:avLst/>
            </a:prstGeom>
            <a:noFill/>
            <a:ln>
              <a:noFill/>
            </a:ln>
          </p:spPr>
        </p:pic>
      </p:grpSp>
      <p:grpSp>
        <p:nvGrpSpPr>
          <p:cNvPr id="2304" name="Shape 2304"/>
          <p:cNvGrpSpPr/>
          <p:nvPr/>
        </p:nvGrpSpPr>
        <p:grpSpPr>
          <a:xfrm>
            <a:off x="4175425" y="2927450"/>
            <a:ext cx="398523" cy="350700"/>
            <a:chOff x="4175425" y="1746900"/>
            <a:chExt cx="398523" cy="350700"/>
          </a:xfrm>
        </p:grpSpPr>
        <p:pic>
          <p:nvPicPr>
            <p:cNvPr id="2305" name="Shape 2305"/>
            <p:cNvPicPr preferRelativeResize="0"/>
            <p:nvPr/>
          </p:nvPicPr>
          <p:blipFill>
            <a:blip r:embed="rId22">
              <a:alphaModFix/>
            </a:blip>
            <a:stretch>
              <a:fillRect/>
            </a:stretch>
          </p:blipFill>
          <p:spPr>
            <a:xfrm>
              <a:off x="4175425" y="1746900"/>
              <a:ext cx="398523" cy="350700"/>
            </a:xfrm>
            <a:prstGeom prst="rect">
              <a:avLst/>
            </a:prstGeom>
            <a:noFill/>
            <a:ln>
              <a:noFill/>
            </a:ln>
          </p:spPr>
        </p:pic>
        <p:pic>
          <p:nvPicPr>
            <p:cNvPr id="2306" name="Shape 2306"/>
            <p:cNvPicPr preferRelativeResize="0"/>
            <p:nvPr/>
          </p:nvPicPr>
          <p:blipFill>
            <a:blip r:embed="rId23">
              <a:alphaModFix/>
            </a:blip>
            <a:stretch>
              <a:fillRect/>
            </a:stretch>
          </p:blipFill>
          <p:spPr>
            <a:xfrm>
              <a:off x="4238825" y="1836306"/>
              <a:ext cx="271725" cy="218350"/>
            </a:xfrm>
            <a:prstGeom prst="rect">
              <a:avLst/>
            </a:prstGeom>
            <a:noFill/>
            <a:ln>
              <a:noFill/>
            </a:ln>
          </p:spPr>
        </p:pic>
      </p:grpSp>
      <p:grpSp>
        <p:nvGrpSpPr>
          <p:cNvPr id="2307" name="Shape 2307"/>
          <p:cNvGrpSpPr/>
          <p:nvPr/>
        </p:nvGrpSpPr>
        <p:grpSpPr>
          <a:xfrm>
            <a:off x="5323025" y="2554575"/>
            <a:ext cx="854348" cy="742775"/>
            <a:chOff x="5323025" y="2554575"/>
            <a:chExt cx="854348" cy="742775"/>
          </a:xfrm>
        </p:grpSpPr>
        <p:pic>
          <p:nvPicPr>
            <p:cNvPr id="2308" name="Shape 2308"/>
            <p:cNvPicPr preferRelativeResize="0"/>
            <p:nvPr/>
          </p:nvPicPr>
          <p:blipFill>
            <a:blip r:embed="rId22">
              <a:alphaModFix/>
            </a:blip>
            <a:stretch>
              <a:fillRect/>
            </a:stretch>
          </p:blipFill>
          <p:spPr>
            <a:xfrm>
              <a:off x="5323025" y="2558950"/>
              <a:ext cx="398523" cy="350700"/>
            </a:xfrm>
            <a:prstGeom prst="rect">
              <a:avLst/>
            </a:prstGeom>
            <a:noFill/>
            <a:ln>
              <a:noFill/>
            </a:ln>
          </p:spPr>
        </p:pic>
        <p:pic>
          <p:nvPicPr>
            <p:cNvPr id="2309" name="Shape 2309"/>
            <p:cNvPicPr preferRelativeResize="0"/>
            <p:nvPr/>
          </p:nvPicPr>
          <p:blipFill>
            <a:blip r:embed="rId22">
              <a:alphaModFix/>
            </a:blip>
            <a:stretch>
              <a:fillRect/>
            </a:stretch>
          </p:blipFill>
          <p:spPr>
            <a:xfrm>
              <a:off x="5323025" y="2946650"/>
              <a:ext cx="398523" cy="350700"/>
            </a:xfrm>
            <a:prstGeom prst="rect">
              <a:avLst/>
            </a:prstGeom>
            <a:noFill/>
            <a:ln>
              <a:noFill/>
            </a:ln>
          </p:spPr>
        </p:pic>
        <p:pic>
          <p:nvPicPr>
            <p:cNvPr id="2310" name="Shape 2310"/>
            <p:cNvPicPr preferRelativeResize="0"/>
            <p:nvPr/>
          </p:nvPicPr>
          <p:blipFill>
            <a:blip r:embed="rId22">
              <a:alphaModFix/>
            </a:blip>
            <a:stretch>
              <a:fillRect/>
            </a:stretch>
          </p:blipFill>
          <p:spPr>
            <a:xfrm>
              <a:off x="5778850" y="2554575"/>
              <a:ext cx="398523" cy="350700"/>
            </a:xfrm>
            <a:prstGeom prst="rect">
              <a:avLst/>
            </a:prstGeom>
            <a:noFill/>
            <a:ln>
              <a:noFill/>
            </a:ln>
          </p:spPr>
        </p:pic>
        <p:pic>
          <p:nvPicPr>
            <p:cNvPr id="2311" name="Shape 2311"/>
            <p:cNvPicPr preferRelativeResize="0"/>
            <p:nvPr/>
          </p:nvPicPr>
          <p:blipFill>
            <a:blip r:embed="rId22">
              <a:alphaModFix/>
            </a:blip>
            <a:stretch>
              <a:fillRect/>
            </a:stretch>
          </p:blipFill>
          <p:spPr>
            <a:xfrm>
              <a:off x="5778850" y="2942275"/>
              <a:ext cx="398523" cy="350700"/>
            </a:xfrm>
            <a:prstGeom prst="rect">
              <a:avLst/>
            </a:prstGeom>
            <a:noFill/>
            <a:ln>
              <a:noFill/>
            </a:ln>
          </p:spPr>
        </p:pic>
        <p:pic>
          <p:nvPicPr>
            <p:cNvPr id="2312" name="Shape 2312"/>
            <p:cNvPicPr preferRelativeResize="0"/>
            <p:nvPr/>
          </p:nvPicPr>
          <p:blipFill>
            <a:blip r:embed="rId23">
              <a:alphaModFix/>
            </a:blip>
            <a:stretch>
              <a:fillRect/>
            </a:stretch>
          </p:blipFill>
          <p:spPr>
            <a:xfrm>
              <a:off x="5386425" y="2654156"/>
              <a:ext cx="271725" cy="218350"/>
            </a:xfrm>
            <a:prstGeom prst="rect">
              <a:avLst/>
            </a:prstGeom>
            <a:noFill/>
            <a:ln>
              <a:noFill/>
            </a:ln>
          </p:spPr>
        </p:pic>
        <p:pic>
          <p:nvPicPr>
            <p:cNvPr id="2313" name="Shape 2313"/>
            <p:cNvPicPr preferRelativeResize="0"/>
            <p:nvPr/>
          </p:nvPicPr>
          <p:blipFill>
            <a:blip r:embed="rId23">
              <a:alphaModFix/>
            </a:blip>
            <a:stretch>
              <a:fillRect/>
            </a:stretch>
          </p:blipFill>
          <p:spPr>
            <a:xfrm>
              <a:off x="5842250" y="2654156"/>
              <a:ext cx="271725" cy="218350"/>
            </a:xfrm>
            <a:prstGeom prst="rect">
              <a:avLst/>
            </a:prstGeom>
            <a:noFill/>
            <a:ln>
              <a:noFill/>
            </a:ln>
          </p:spPr>
        </p:pic>
        <p:pic>
          <p:nvPicPr>
            <p:cNvPr id="2314" name="Shape 2314"/>
            <p:cNvPicPr preferRelativeResize="0"/>
            <p:nvPr/>
          </p:nvPicPr>
          <p:blipFill>
            <a:blip r:embed="rId26">
              <a:alphaModFix/>
            </a:blip>
            <a:stretch>
              <a:fillRect/>
            </a:stretch>
          </p:blipFill>
          <p:spPr>
            <a:xfrm>
              <a:off x="5842253" y="3031963"/>
              <a:ext cx="271722" cy="223200"/>
            </a:xfrm>
            <a:prstGeom prst="rect">
              <a:avLst/>
            </a:prstGeom>
            <a:noFill/>
            <a:ln>
              <a:noFill/>
            </a:ln>
          </p:spPr>
        </p:pic>
        <p:pic>
          <p:nvPicPr>
            <p:cNvPr id="2315" name="Shape 2315"/>
            <p:cNvPicPr preferRelativeResize="0"/>
            <p:nvPr/>
          </p:nvPicPr>
          <p:blipFill>
            <a:blip r:embed="rId27">
              <a:alphaModFix/>
            </a:blip>
            <a:stretch>
              <a:fillRect/>
            </a:stretch>
          </p:blipFill>
          <p:spPr>
            <a:xfrm>
              <a:off x="5388837" y="3039425"/>
              <a:ext cx="266900" cy="223200"/>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927445CD-B34B-43BB-820E-F8831F395915}"/>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2973926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C843D5C-9AAD-498E-884C-6B5680207147}"/>
              </a:ext>
            </a:extLst>
          </p:cNvPr>
          <p:cNvPicPr>
            <a:picLocks noChangeAspect="1"/>
          </p:cNvPicPr>
          <p:nvPr/>
        </p:nvPicPr>
        <p:blipFill>
          <a:blip r:embed="rId3"/>
          <a:stretch>
            <a:fillRect/>
          </a:stretch>
        </p:blipFill>
        <p:spPr>
          <a:xfrm>
            <a:off x="0" y="-38524"/>
            <a:ext cx="9144000" cy="4809067"/>
          </a:xfrm>
          <a:prstGeom prst="rect">
            <a:avLst/>
          </a:prstGeom>
        </p:spPr>
      </p:pic>
    </p:spTree>
    <p:extLst>
      <p:ext uri="{BB962C8B-B14F-4D97-AF65-F5344CB8AC3E}">
        <p14:creationId xmlns:p14="http://schemas.microsoft.com/office/powerpoint/2010/main" val="346493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4">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5">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6">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7">
            <a:alphaModFix/>
          </a:blip>
          <a:stretch>
            <a:fillRect/>
          </a:stretch>
        </p:blipFill>
        <p:spPr>
          <a:xfrm>
            <a:off x="2980033" y="1682083"/>
            <a:ext cx="514975" cy="544016"/>
          </a:xfrm>
          <a:prstGeom prst="rect">
            <a:avLst/>
          </a:prstGeom>
          <a:noFill/>
          <a:ln>
            <a:noFill/>
          </a:ln>
        </p:spPr>
      </p:pic>
      <p:pic>
        <p:nvPicPr>
          <p:cNvPr id="267" name="Shape 267" descr="RH_Icon_Time_Minutes_Polished.png"/>
          <p:cNvPicPr preferRelativeResize="0"/>
          <p:nvPr/>
        </p:nvPicPr>
        <p:blipFill>
          <a:blip r:embed="rId8">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1CF6E-3EBB-4C56-99ED-6B04A7216F86}"/>
              </a:ext>
            </a:extLst>
          </p:cNvPr>
          <p:cNvSpPr>
            <a:spLocks noGrp="1"/>
          </p:cNvSpPr>
          <p:nvPr>
            <p:ph type="title"/>
          </p:nvPr>
        </p:nvSpPr>
        <p:spPr>
          <a:xfrm>
            <a:off x="0" y="0"/>
            <a:ext cx="9080938" cy="629420"/>
          </a:xfrm>
        </p:spPr>
        <p:txBody>
          <a:bodyPr/>
          <a:lstStyle/>
          <a:p>
            <a:pPr algn="ctr"/>
            <a:r>
              <a:rPr lang="en-US" sz="2400" dirty="0"/>
              <a:t>Are All Applications Good Candidates for Containerization?</a:t>
            </a:r>
          </a:p>
        </p:txBody>
      </p:sp>
      <p:pic>
        <p:nvPicPr>
          <p:cNvPr id="12" name="Picture 11">
            <a:extLst>
              <a:ext uri="{FF2B5EF4-FFF2-40B4-BE49-F238E27FC236}">
                <a16:creationId xmlns:a16="http://schemas.microsoft.com/office/drawing/2014/main" id="{27AB1A14-AC25-4930-ACF2-108A79A9173B}"/>
              </a:ext>
            </a:extLst>
          </p:cNvPr>
          <p:cNvPicPr>
            <a:picLocks noChangeAspect="1"/>
          </p:cNvPicPr>
          <p:nvPr/>
        </p:nvPicPr>
        <p:blipFill>
          <a:blip r:embed="rId3"/>
          <a:stretch>
            <a:fillRect/>
          </a:stretch>
        </p:blipFill>
        <p:spPr>
          <a:xfrm>
            <a:off x="465578" y="2089868"/>
            <a:ext cx="1317803" cy="1327687"/>
          </a:xfrm>
          <a:prstGeom prst="rect">
            <a:avLst/>
          </a:prstGeom>
        </p:spPr>
      </p:pic>
      <p:sp>
        <p:nvSpPr>
          <p:cNvPr id="13" name="TextBox 12">
            <a:extLst>
              <a:ext uri="{FF2B5EF4-FFF2-40B4-BE49-F238E27FC236}">
                <a16:creationId xmlns:a16="http://schemas.microsoft.com/office/drawing/2014/main" id="{5F101556-7117-4094-A2C9-8931A287C775}"/>
              </a:ext>
            </a:extLst>
          </p:cNvPr>
          <p:cNvSpPr txBox="1"/>
          <p:nvPr/>
        </p:nvSpPr>
        <p:spPr>
          <a:xfrm>
            <a:off x="491884" y="1128811"/>
            <a:ext cx="4182555" cy="461665"/>
          </a:xfrm>
          <a:prstGeom prst="rect">
            <a:avLst/>
          </a:prstGeom>
          <a:noFill/>
        </p:spPr>
        <p:txBody>
          <a:bodyPr wrap="none" rtlCol="0">
            <a:spAutoFit/>
          </a:bodyPr>
          <a:lstStyle/>
          <a:p>
            <a:r>
              <a:rPr lang="en-US" sz="2400" dirty="0"/>
              <a:t>SHORT ANSWER ----- NO!!!!</a:t>
            </a:r>
          </a:p>
        </p:txBody>
      </p:sp>
      <p:sp>
        <p:nvSpPr>
          <p:cNvPr id="14" name="TextBox 13">
            <a:extLst>
              <a:ext uri="{FF2B5EF4-FFF2-40B4-BE49-F238E27FC236}">
                <a16:creationId xmlns:a16="http://schemas.microsoft.com/office/drawing/2014/main" id="{78870E25-D53C-4646-8BDD-CF861B76AD22}"/>
              </a:ext>
            </a:extLst>
          </p:cNvPr>
          <p:cNvSpPr txBox="1"/>
          <p:nvPr/>
        </p:nvSpPr>
        <p:spPr>
          <a:xfrm>
            <a:off x="4674439" y="998751"/>
            <a:ext cx="4536819" cy="2862322"/>
          </a:xfrm>
          <a:prstGeom prst="rect">
            <a:avLst/>
          </a:prstGeom>
          <a:noFill/>
        </p:spPr>
        <p:txBody>
          <a:bodyPr wrap="none" rtlCol="0">
            <a:spAutoFit/>
          </a:bodyPr>
          <a:lstStyle/>
          <a:p>
            <a:pPr marL="285750" indent="-285750">
              <a:buFont typeface="Arial" panose="020B0604020202020204" pitchFamily="34" charset="0"/>
              <a:buChar char="•"/>
            </a:pPr>
            <a:r>
              <a:rPr lang="en-US" sz="2000" dirty="0"/>
              <a:t>Complicated installation procedures</a:t>
            </a:r>
          </a:p>
          <a:p>
            <a:pPr marL="285750" lvl="1" indent="-285750">
              <a:buFont typeface="Arial" panose="020B0604020202020204" pitchFamily="34" charset="0"/>
              <a:buChar char="•"/>
            </a:pPr>
            <a:r>
              <a:rPr lang="en-US" sz="2000" dirty="0"/>
              <a:t>Configuration Files</a:t>
            </a:r>
          </a:p>
          <a:p>
            <a:pPr marL="285750" indent="-285750">
              <a:buFont typeface="Arial" panose="020B0604020202020204" pitchFamily="34" charset="0"/>
              <a:buChar char="•"/>
            </a:pPr>
            <a:r>
              <a:rPr lang="en-US" sz="2000" dirty="0"/>
              <a:t>Remote Storage</a:t>
            </a:r>
          </a:p>
          <a:p>
            <a:pPr marL="285750" indent="-285750">
              <a:buFont typeface="Arial" panose="020B0604020202020204" pitchFamily="34" charset="0"/>
              <a:buChar char="•"/>
            </a:pPr>
            <a:r>
              <a:rPr lang="en-US" sz="2000" dirty="0"/>
              <a:t>Log Files</a:t>
            </a:r>
          </a:p>
          <a:p>
            <a:pPr marL="285750" indent="-285750">
              <a:buFont typeface="Arial" panose="020B0604020202020204" pitchFamily="34" charset="0"/>
              <a:buChar char="•"/>
            </a:pPr>
            <a:r>
              <a:rPr lang="en-US" sz="2000" dirty="0"/>
              <a:t>Session Management/Replication</a:t>
            </a:r>
          </a:p>
          <a:p>
            <a:pPr marL="285750" indent="-285750">
              <a:buFont typeface="Arial" panose="020B0604020202020204" pitchFamily="34" charset="0"/>
              <a:buChar char="•"/>
            </a:pPr>
            <a:r>
              <a:rPr lang="en-US" sz="2000" dirty="0"/>
              <a:t>High Availability – Clustering</a:t>
            </a:r>
          </a:p>
          <a:p>
            <a:pPr marL="285750" indent="-285750">
              <a:buFont typeface="Arial" panose="020B0604020202020204" pitchFamily="34" charset="0"/>
              <a:buChar char="•"/>
            </a:pPr>
            <a:r>
              <a:rPr lang="en-US" sz="2000" dirty="0"/>
              <a:t>Stateful Containers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Complexity Makes People Hesitant</a:t>
            </a:r>
          </a:p>
        </p:txBody>
      </p:sp>
      <p:pic>
        <p:nvPicPr>
          <p:cNvPr id="15" name="Picture 14">
            <a:extLst>
              <a:ext uri="{FF2B5EF4-FFF2-40B4-BE49-F238E27FC236}">
                <a16:creationId xmlns:a16="http://schemas.microsoft.com/office/drawing/2014/main" id="{7CB8A39D-6656-4DCD-A4C5-5F2B5AC03A61}"/>
              </a:ext>
            </a:extLst>
          </p:cNvPr>
          <p:cNvPicPr>
            <a:picLocks noChangeAspect="1"/>
          </p:cNvPicPr>
          <p:nvPr/>
        </p:nvPicPr>
        <p:blipFill>
          <a:blip r:embed="rId4"/>
          <a:stretch>
            <a:fillRect/>
          </a:stretch>
        </p:blipFill>
        <p:spPr>
          <a:xfrm>
            <a:off x="2333560" y="1959808"/>
            <a:ext cx="1790700" cy="1514475"/>
          </a:xfrm>
          <a:prstGeom prst="rect">
            <a:avLst/>
          </a:prstGeom>
        </p:spPr>
      </p:pic>
      <p:pic>
        <p:nvPicPr>
          <p:cNvPr id="16" name="Picture 15">
            <a:extLst>
              <a:ext uri="{FF2B5EF4-FFF2-40B4-BE49-F238E27FC236}">
                <a16:creationId xmlns:a16="http://schemas.microsoft.com/office/drawing/2014/main" id="{3BA5A082-CF52-4499-ABE9-369DE4374F9E}"/>
              </a:ext>
            </a:extLst>
          </p:cNvPr>
          <p:cNvPicPr>
            <a:picLocks noChangeAspect="1"/>
          </p:cNvPicPr>
          <p:nvPr/>
        </p:nvPicPr>
        <p:blipFill>
          <a:blip r:embed="rId5"/>
          <a:stretch>
            <a:fillRect/>
          </a:stretch>
        </p:blipFill>
        <p:spPr>
          <a:xfrm>
            <a:off x="920181" y="3646159"/>
            <a:ext cx="1726399" cy="1318241"/>
          </a:xfrm>
          <a:prstGeom prst="rect">
            <a:avLst/>
          </a:prstGeom>
        </p:spPr>
      </p:pic>
      <p:sp>
        <p:nvSpPr>
          <p:cNvPr id="17" name="TextBox 16">
            <a:extLst>
              <a:ext uri="{FF2B5EF4-FFF2-40B4-BE49-F238E27FC236}">
                <a16:creationId xmlns:a16="http://schemas.microsoft.com/office/drawing/2014/main" id="{F5D9E5D8-842E-455C-8583-7C98E92766AF}"/>
              </a:ext>
            </a:extLst>
          </p:cNvPr>
          <p:cNvSpPr txBox="1"/>
          <p:nvPr/>
        </p:nvSpPr>
        <p:spPr>
          <a:xfrm>
            <a:off x="3064817" y="4006938"/>
            <a:ext cx="3547766" cy="461665"/>
          </a:xfrm>
          <a:prstGeom prst="rect">
            <a:avLst/>
          </a:prstGeom>
          <a:noFill/>
        </p:spPr>
        <p:txBody>
          <a:bodyPr wrap="none" rtlCol="0">
            <a:spAutoFit/>
          </a:bodyPr>
          <a:lstStyle/>
          <a:p>
            <a:r>
              <a:rPr lang="en-US" sz="2400" dirty="0">
                <a:solidFill>
                  <a:srgbClr val="FF0000"/>
                </a:solidFill>
              </a:rPr>
              <a:t>IT TAKES A VILLAGE!!!!</a:t>
            </a:r>
          </a:p>
        </p:txBody>
      </p:sp>
    </p:spTree>
    <p:extLst>
      <p:ext uri="{BB962C8B-B14F-4D97-AF65-F5344CB8AC3E}">
        <p14:creationId xmlns:p14="http://schemas.microsoft.com/office/powerpoint/2010/main" val="229370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80">
                                          <p:stCondLst>
                                            <p:cond delay="0"/>
                                          </p:stCondLst>
                                        </p:cTn>
                                        <p:tgtEl>
                                          <p:spTgt spid="12"/>
                                        </p:tgtEl>
                                      </p:cBhvr>
                                    </p:animEffect>
                                    <p:anim calcmode="lin" valueType="num">
                                      <p:cBhvr>
                                        <p:cTn id="12"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7" dur="26">
                                          <p:stCondLst>
                                            <p:cond delay="650"/>
                                          </p:stCondLst>
                                        </p:cTn>
                                        <p:tgtEl>
                                          <p:spTgt spid="12"/>
                                        </p:tgtEl>
                                      </p:cBhvr>
                                      <p:to x="100000" y="60000"/>
                                    </p:animScale>
                                    <p:animScale>
                                      <p:cBhvr>
                                        <p:cTn id="18" dur="166" decel="50000">
                                          <p:stCondLst>
                                            <p:cond delay="676"/>
                                          </p:stCondLst>
                                        </p:cTn>
                                        <p:tgtEl>
                                          <p:spTgt spid="12"/>
                                        </p:tgtEl>
                                      </p:cBhvr>
                                      <p:to x="100000" y="100000"/>
                                    </p:animScale>
                                    <p:animScale>
                                      <p:cBhvr>
                                        <p:cTn id="19" dur="26">
                                          <p:stCondLst>
                                            <p:cond delay="1312"/>
                                          </p:stCondLst>
                                        </p:cTn>
                                        <p:tgtEl>
                                          <p:spTgt spid="12"/>
                                        </p:tgtEl>
                                      </p:cBhvr>
                                      <p:to x="100000" y="80000"/>
                                    </p:animScale>
                                    <p:animScale>
                                      <p:cBhvr>
                                        <p:cTn id="20" dur="166" decel="50000">
                                          <p:stCondLst>
                                            <p:cond delay="1338"/>
                                          </p:stCondLst>
                                        </p:cTn>
                                        <p:tgtEl>
                                          <p:spTgt spid="12"/>
                                        </p:tgtEl>
                                      </p:cBhvr>
                                      <p:to x="100000" y="100000"/>
                                    </p:animScale>
                                    <p:animScale>
                                      <p:cBhvr>
                                        <p:cTn id="21" dur="26">
                                          <p:stCondLst>
                                            <p:cond delay="1642"/>
                                          </p:stCondLst>
                                        </p:cTn>
                                        <p:tgtEl>
                                          <p:spTgt spid="12"/>
                                        </p:tgtEl>
                                      </p:cBhvr>
                                      <p:to x="100000" y="90000"/>
                                    </p:animScale>
                                    <p:animScale>
                                      <p:cBhvr>
                                        <p:cTn id="22" dur="166" decel="50000">
                                          <p:stCondLst>
                                            <p:cond delay="1668"/>
                                          </p:stCondLst>
                                        </p:cTn>
                                        <p:tgtEl>
                                          <p:spTgt spid="12"/>
                                        </p:tgtEl>
                                      </p:cBhvr>
                                      <p:to x="100000" y="100000"/>
                                    </p:animScale>
                                    <p:animScale>
                                      <p:cBhvr>
                                        <p:cTn id="23" dur="26">
                                          <p:stCondLst>
                                            <p:cond delay="1808"/>
                                          </p:stCondLst>
                                        </p:cTn>
                                        <p:tgtEl>
                                          <p:spTgt spid="12"/>
                                        </p:tgtEl>
                                      </p:cBhvr>
                                      <p:to x="100000" y="95000"/>
                                    </p:animScale>
                                    <p:animScale>
                                      <p:cBhvr>
                                        <p:cTn id="24" dur="166" decel="50000">
                                          <p:stCondLst>
                                            <p:cond delay="1834"/>
                                          </p:stCondLst>
                                        </p:cTn>
                                        <p:tgtEl>
                                          <p:spTgt spid="12"/>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80">
                                          <p:stCondLst>
                                            <p:cond delay="0"/>
                                          </p:stCondLst>
                                        </p:cTn>
                                        <p:tgtEl>
                                          <p:spTgt spid="15"/>
                                        </p:tgtEl>
                                      </p:cBhvr>
                                    </p:animEffect>
                                    <p:anim calcmode="lin" valueType="num">
                                      <p:cBhvr>
                                        <p:cTn id="2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33" dur="26">
                                          <p:stCondLst>
                                            <p:cond delay="650"/>
                                          </p:stCondLst>
                                        </p:cTn>
                                        <p:tgtEl>
                                          <p:spTgt spid="15"/>
                                        </p:tgtEl>
                                      </p:cBhvr>
                                      <p:to x="100000" y="60000"/>
                                    </p:animScale>
                                    <p:animScale>
                                      <p:cBhvr>
                                        <p:cTn id="34" dur="166" decel="50000">
                                          <p:stCondLst>
                                            <p:cond delay="676"/>
                                          </p:stCondLst>
                                        </p:cTn>
                                        <p:tgtEl>
                                          <p:spTgt spid="15"/>
                                        </p:tgtEl>
                                      </p:cBhvr>
                                      <p:to x="100000" y="100000"/>
                                    </p:animScale>
                                    <p:animScale>
                                      <p:cBhvr>
                                        <p:cTn id="35" dur="26">
                                          <p:stCondLst>
                                            <p:cond delay="1312"/>
                                          </p:stCondLst>
                                        </p:cTn>
                                        <p:tgtEl>
                                          <p:spTgt spid="15"/>
                                        </p:tgtEl>
                                      </p:cBhvr>
                                      <p:to x="100000" y="80000"/>
                                    </p:animScale>
                                    <p:animScale>
                                      <p:cBhvr>
                                        <p:cTn id="36" dur="166" decel="50000">
                                          <p:stCondLst>
                                            <p:cond delay="1338"/>
                                          </p:stCondLst>
                                        </p:cTn>
                                        <p:tgtEl>
                                          <p:spTgt spid="15"/>
                                        </p:tgtEl>
                                      </p:cBhvr>
                                      <p:to x="100000" y="100000"/>
                                    </p:animScale>
                                    <p:animScale>
                                      <p:cBhvr>
                                        <p:cTn id="37" dur="26">
                                          <p:stCondLst>
                                            <p:cond delay="1642"/>
                                          </p:stCondLst>
                                        </p:cTn>
                                        <p:tgtEl>
                                          <p:spTgt spid="15"/>
                                        </p:tgtEl>
                                      </p:cBhvr>
                                      <p:to x="100000" y="90000"/>
                                    </p:animScale>
                                    <p:animScale>
                                      <p:cBhvr>
                                        <p:cTn id="38" dur="166" decel="50000">
                                          <p:stCondLst>
                                            <p:cond delay="1668"/>
                                          </p:stCondLst>
                                        </p:cTn>
                                        <p:tgtEl>
                                          <p:spTgt spid="15"/>
                                        </p:tgtEl>
                                      </p:cBhvr>
                                      <p:to x="100000" y="100000"/>
                                    </p:animScale>
                                    <p:animScale>
                                      <p:cBhvr>
                                        <p:cTn id="39" dur="26">
                                          <p:stCondLst>
                                            <p:cond delay="1808"/>
                                          </p:stCondLst>
                                        </p:cTn>
                                        <p:tgtEl>
                                          <p:spTgt spid="15"/>
                                        </p:tgtEl>
                                      </p:cBhvr>
                                      <p:to x="100000" y="95000"/>
                                    </p:animScale>
                                    <p:animScale>
                                      <p:cBhvr>
                                        <p:cTn id="40" dur="166" decel="50000">
                                          <p:stCondLst>
                                            <p:cond delay="1834"/>
                                          </p:stCondLst>
                                        </p:cTn>
                                        <p:tgtEl>
                                          <p:spTgt spid="15"/>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80">
                                          <p:stCondLst>
                                            <p:cond delay="0"/>
                                          </p:stCondLst>
                                        </p:cTn>
                                        <p:tgtEl>
                                          <p:spTgt spid="16"/>
                                        </p:tgtEl>
                                      </p:cBhvr>
                                    </p:animEffect>
                                    <p:anim calcmode="lin" valueType="num">
                                      <p:cBhvr>
                                        <p:cTn id="4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49" dur="26">
                                          <p:stCondLst>
                                            <p:cond delay="650"/>
                                          </p:stCondLst>
                                        </p:cTn>
                                        <p:tgtEl>
                                          <p:spTgt spid="16"/>
                                        </p:tgtEl>
                                      </p:cBhvr>
                                      <p:to x="100000" y="60000"/>
                                    </p:animScale>
                                    <p:animScale>
                                      <p:cBhvr>
                                        <p:cTn id="50" dur="166" decel="50000">
                                          <p:stCondLst>
                                            <p:cond delay="676"/>
                                          </p:stCondLst>
                                        </p:cTn>
                                        <p:tgtEl>
                                          <p:spTgt spid="16"/>
                                        </p:tgtEl>
                                      </p:cBhvr>
                                      <p:to x="100000" y="100000"/>
                                    </p:animScale>
                                    <p:animScale>
                                      <p:cBhvr>
                                        <p:cTn id="51" dur="26">
                                          <p:stCondLst>
                                            <p:cond delay="1312"/>
                                          </p:stCondLst>
                                        </p:cTn>
                                        <p:tgtEl>
                                          <p:spTgt spid="16"/>
                                        </p:tgtEl>
                                      </p:cBhvr>
                                      <p:to x="100000" y="80000"/>
                                    </p:animScale>
                                    <p:animScale>
                                      <p:cBhvr>
                                        <p:cTn id="52" dur="166" decel="50000">
                                          <p:stCondLst>
                                            <p:cond delay="1338"/>
                                          </p:stCondLst>
                                        </p:cTn>
                                        <p:tgtEl>
                                          <p:spTgt spid="16"/>
                                        </p:tgtEl>
                                      </p:cBhvr>
                                      <p:to x="100000" y="100000"/>
                                    </p:animScale>
                                    <p:animScale>
                                      <p:cBhvr>
                                        <p:cTn id="53" dur="26">
                                          <p:stCondLst>
                                            <p:cond delay="1642"/>
                                          </p:stCondLst>
                                        </p:cTn>
                                        <p:tgtEl>
                                          <p:spTgt spid="16"/>
                                        </p:tgtEl>
                                      </p:cBhvr>
                                      <p:to x="100000" y="90000"/>
                                    </p:animScale>
                                    <p:animScale>
                                      <p:cBhvr>
                                        <p:cTn id="54" dur="166" decel="50000">
                                          <p:stCondLst>
                                            <p:cond delay="1668"/>
                                          </p:stCondLst>
                                        </p:cTn>
                                        <p:tgtEl>
                                          <p:spTgt spid="16"/>
                                        </p:tgtEl>
                                      </p:cBhvr>
                                      <p:to x="100000" y="100000"/>
                                    </p:animScale>
                                    <p:animScale>
                                      <p:cBhvr>
                                        <p:cTn id="55" dur="26">
                                          <p:stCondLst>
                                            <p:cond delay="1808"/>
                                          </p:stCondLst>
                                        </p:cTn>
                                        <p:tgtEl>
                                          <p:spTgt spid="16"/>
                                        </p:tgtEl>
                                      </p:cBhvr>
                                      <p:to x="100000" y="95000"/>
                                    </p:animScale>
                                    <p:animScale>
                                      <p:cBhvr>
                                        <p:cTn id="56" dur="166" decel="50000">
                                          <p:stCondLst>
                                            <p:cond delay="1834"/>
                                          </p:stCondLst>
                                        </p:cTn>
                                        <p:tgtEl>
                                          <p:spTgt spid="16"/>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4">
                                            <p:txEl>
                                              <p:pRg st="0" end="0"/>
                                            </p:txEl>
                                          </p:spTgt>
                                        </p:tgtEl>
                                        <p:attrNameLst>
                                          <p:attrName>style.visibility</p:attrName>
                                        </p:attrNameLst>
                                      </p:cBhvr>
                                      <p:to>
                                        <p:strVal val="visible"/>
                                      </p:to>
                                    </p:set>
                                    <p:animEffect transition="in" filter="fade">
                                      <p:cBhvr>
                                        <p:cTn id="61" dur="500"/>
                                        <p:tgtEl>
                                          <p:spTgt spid="14">
                                            <p:txEl>
                                              <p:pRg st="0" end="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4">
                                            <p:txEl>
                                              <p:pRg st="1" end="1"/>
                                            </p:txEl>
                                          </p:spTgt>
                                        </p:tgtEl>
                                        <p:attrNameLst>
                                          <p:attrName>style.visibility</p:attrName>
                                        </p:attrNameLst>
                                      </p:cBhvr>
                                      <p:to>
                                        <p:strVal val="visible"/>
                                      </p:to>
                                    </p:set>
                                    <p:animEffect transition="in" filter="fade">
                                      <p:cBhvr>
                                        <p:cTn id="64" dur="500"/>
                                        <p:tgtEl>
                                          <p:spTgt spid="14">
                                            <p:txEl>
                                              <p:pRg st="1" end="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4">
                                            <p:txEl>
                                              <p:pRg st="2" end="2"/>
                                            </p:txEl>
                                          </p:spTgt>
                                        </p:tgtEl>
                                        <p:attrNameLst>
                                          <p:attrName>style.visibility</p:attrName>
                                        </p:attrNameLst>
                                      </p:cBhvr>
                                      <p:to>
                                        <p:strVal val="visible"/>
                                      </p:to>
                                    </p:set>
                                    <p:animEffect transition="in" filter="fade">
                                      <p:cBhvr>
                                        <p:cTn id="67" dur="500"/>
                                        <p:tgtEl>
                                          <p:spTgt spid="14">
                                            <p:txEl>
                                              <p:pRg st="2" end="2"/>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14">
                                            <p:txEl>
                                              <p:pRg st="3" end="3"/>
                                            </p:txEl>
                                          </p:spTgt>
                                        </p:tgtEl>
                                        <p:attrNameLst>
                                          <p:attrName>style.visibility</p:attrName>
                                        </p:attrNameLst>
                                      </p:cBhvr>
                                      <p:to>
                                        <p:strVal val="visible"/>
                                      </p:to>
                                    </p:set>
                                    <p:animEffect transition="in" filter="fade">
                                      <p:cBhvr>
                                        <p:cTn id="70" dur="500"/>
                                        <p:tgtEl>
                                          <p:spTgt spid="14">
                                            <p:txEl>
                                              <p:pRg st="3" end="3"/>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14">
                                            <p:txEl>
                                              <p:pRg st="4" end="4"/>
                                            </p:txEl>
                                          </p:spTgt>
                                        </p:tgtEl>
                                        <p:attrNameLst>
                                          <p:attrName>style.visibility</p:attrName>
                                        </p:attrNameLst>
                                      </p:cBhvr>
                                      <p:to>
                                        <p:strVal val="visible"/>
                                      </p:to>
                                    </p:set>
                                    <p:animEffect transition="in" filter="fade">
                                      <p:cBhvr>
                                        <p:cTn id="73" dur="500"/>
                                        <p:tgtEl>
                                          <p:spTgt spid="14">
                                            <p:txEl>
                                              <p:pRg st="4" end="4"/>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14">
                                            <p:txEl>
                                              <p:pRg st="5" end="5"/>
                                            </p:txEl>
                                          </p:spTgt>
                                        </p:tgtEl>
                                        <p:attrNameLst>
                                          <p:attrName>style.visibility</p:attrName>
                                        </p:attrNameLst>
                                      </p:cBhvr>
                                      <p:to>
                                        <p:strVal val="visible"/>
                                      </p:to>
                                    </p:set>
                                    <p:animEffect transition="in" filter="fade">
                                      <p:cBhvr>
                                        <p:cTn id="76" dur="500"/>
                                        <p:tgtEl>
                                          <p:spTgt spid="14">
                                            <p:txEl>
                                              <p:pRg st="5" end="5"/>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14">
                                            <p:txEl>
                                              <p:pRg st="6" end="6"/>
                                            </p:txEl>
                                          </p:spTgt>
                                        </p:tgtEl>
                                        <p:attrNameLst>
                                          <p:attrName>style.visibility</p:attrName>
                                        </p:attrNameLst>
                                      </p:cBhvr>
                                      <p:to>
                                        <p:strVal val="visible"/>
                                      </p:to>
                                    </p:set>
                                    <p:animEffect transition="in" filter="fade">
                                      <p:cBhvr>
                                        <p:cTn id="79" dur="500"/>
                                        <p:tgtEl>
                                          <p:spTgt spid="14">
                                            <p:txEl>
                                              <p:pRg st="6" end="6"/>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4">
                                            <p:txEl>
                                              <p:pRg st="8" end="8"/>
                                            </p:txEl>
                                          </p:spTgt>
                                        </p:tgtEl>
                                        <p:attrNameLst>
                                          <p:attrName>style.visibility</p:attrName>
                                        </p:attrNameLst>
                                      </p:cBhvr>
                                      <p:to>
                                        <p:strVal val="visible"/>
                                      </p:to>
                                    </p:set>
                                    <p:animEffect transition="in" filter="fade">
                                      <p:cBhvr>
                                        <p:cTn id="82" dur="500"/>
                                        <p:tgtEl>
                                          <p:spTgt spid="14">
                                            <p:txEl>
                                              <p:pRg st="8" end="8"/>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grpId="0"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2000"/>
                                        <p:tgtEl>
                                          <p:spTgt spid="17"/>
                                        </p:tgtEl>
                                      </p:cBhvr>
                                    </p:animEffect>
                                    <p:anim calcmode="lin" valueType="num">
                                      <p:cBhvr>
                                        <p:cTn id="88" dur="2000" fill="hold"/>
                                        <p:tgtEl>
                                          <p:spTgt spid="17"/>
                                        </p:tgtEl>
                                        <p:attrNameLst>
                                          <p:attrName>ppt_w</p:attrName>
                                        </p:attrNameLst>
                                      </p:cBhvr>
                                      <p:tavLst>
                                        <p:tav tm="0" fmla="#ppt_w*sin(2.5*pi*$)">
                                          <p:val>
                                            <p:fltVal val="0"/>
                                          </p:val>
                                        </p:tav>
                                        <p:tav tm="100000">
                                          <p:val>
                                            <p:fltVal val="1"/>
                                          </p:val>
                                        </p:tav>
                                      </p:tavLst>
                                    </p:anim>
                                    <p:anim calcmode="lin" valueType="num">
                                      <p:cBhvr>
                                        <p:cTn id="89"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1CF6E-3EBB-4C56-99ED-6B04A7216F86}"/>
              </a:ext>
            </a:extLst>
          </p:cNvPr>
          <p:cNvSpPr>
            <a:spLocks noGrp="1"/>
          </p:cNvSpPr>
          <p:nvPr>
            <p:ph type="title"/>
          </p:nvPr>
        </p:nvSpPr>
        <p:spPr>
          <a:xfrm>
            <a:off x="826650" y="0"/>
            <a:ext cx="7490700" cy="655846"/>
          </a:xfrm>
        </p:spPr>
        <p:txBody>
          <a:bodyPr/>
          <a:lstStyle/>
          <a:p>
            <a:pPr algn="ctr"/>
            <a:r>
              <a:rPr lang="en-US" dirty="0"/>
              <a:t>Welcome to the World of Operators</a:t>
            </a:r>
          </a:p>
        </p:txBody>
      </p:sp>
      <p:sp>
        <p:nvSpPr>
          <p:cNvPr id="2" name="TextBox 1">
            <a:extLst>
              <a:ext uri="{FF2B5EF4-FFF2-40B4-BE49-F238E27FC236}">
                <a16:creationId xmlns:a16="http://schemas.microsoft.com/office/drawing/2014/main" id="{F8F86BE2-F705-4E9B-A85D-DA4A074BBEF6}"/>
              </a:ext>
            </a:extLst>
          </p:cNvPr>
          <p:cNvSpPr txBox="1"/>
          <p:nvPr/>
        </p:nvSpPr>
        <p:spPr>
          <a:xfrm>
            <a:off x="422517" y="889175"/>
            <a:ext cx="8561624" cy="2677656"/>
          </a:xfrm>
          <a:prstGeom prst="rect">
            <a:avLst/>
          </a:prstGeom>
          <a:noFill/>
        </p:spPr>
        <p:txBody>
          <a:bodyPr wrap="square" rtlCol="0">
            <a:spAutoFit/>
          </a:bodyPr>
          <a:lstStyle/>
          <a:p>
            <a:r>
              <a:rPr lang="en-US" b="1" dirty="0"/>
              <a:t>Conceptually</a:t>
            </a:r>
          </a:p>
          <a:p>
            <a:r>
              <a:rPr lang="en-US" i="1" dirty="0"/>
              <a:t>	Operators</a:t>
            </a:r>
            <a:r>
              <a:rPr lang="en-US" dirty="0"/>
              <a:t> take human operational knowledge and encode it into software that is more easily 	shared with consumers.</a:t>
            </a:r>
          </a:p>
          <a:p>
            <a:endParaRPr lang="en-US" dirty="0"/>
          </a:p>
          <a:p>
            <a:r>
              <a:rPr lang="en-US" b="1" dirty="0"/>
              <a:t>Technically</a:t>
            </a:r>
          </a:p>
          <a:p>
            <a:r>
              <a:rPr lang="en-US" i="1" dirty="0"/>
              <a:t>	Operators</a:t>
            </a:r>
            <a:r>
              <a:rPr lang="en-US" dirty="0"/>
              <a:t> are a method of packaging, deploying, and managing a Kubernetes application.</a:t>
            </a:r>
          </a:p>
          <a:p>
            <a:endParaRPr lang="en-US" dirty="0"/>
          </a:p>
          <a:p>
            <a:r>
              <a:rPr lang="en-US" b="1" dirty="0"/>
              <a:t>Why use Operators?</a:t>
            </a:r>
          </a:p>
          <a:p>
            <a:r>
              <a:rPr lang="en-US" dirty="0"/>
              <a:t>	Repeatability of installation and upgrade.</a:t>
            </a:r>
          </a:p>
          <a:p>
            <a:r>
              <a:rPr lang="en-US" dirty="0"/>
              <a:t>	Constant health checks for the projects using the Operator</a:t>
            </a:r>
          </a:p>
          <a:p>
            <a:r>
              <a:rPr lang="en-US" dirty="0"/>
              <a:t>	Over-the-air (OTA) updates for OpenShift components</a:t>
            </a:r>
          </a:p>
          <a:p>
            <a:r>
              <a:rPr lang="en-US" dirty="0"/>
              <a:t>	A place to encapsulate knowledge from field engineers and spread it to all users.</a:t>
            </a:r>
          </a:p>
        </p:txBody>
      </p:sp>
    </p:spTree>
    <p:extLst>
      <p:ext uri="{BB962C8B-B14F-4D97-AF65-F5344CB8AC3E}">
        <p14:creationId xmlns:p14="http://schemas.microsoft.com/office/powerpoint/2010/main" val="337607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fade">
                                      <p:cBhvr>
                                        <p:cTn id="21" dur="500"/>
                                        <p:tgtEl>
                                          <p:spTgt spid="2">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7" end="7"/>
                                            </p:txEl>
                                          </p:spTgt>
                                        </p:tgtEl>
                                        <p:attrNameLst>
                                          <p:attrName>style.visibility</p:attrName>
                                        </p:attrNameLst>
                                      </p:cBhvr>
                                      <p:to>
                                        <p:strVal val="visible"/>
                                      </p:to>
                                    </p:set>
                                    <p:animEffect transition="in" filter="fade">
                                      <p:cBhvr>
                                        <p:cTn id="24" dur="500"/>
                                        <p:tgtEl>
                                          <p:spTgt spid="2">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9" end="9"/>
                                            </p:txEl>
                                          </p:spTgt>
                                        </p:tgtEl>
                                        <p:attrNameLst>
                                          <p:attrName>style.visibility</p:attrName>
                                        </p:attrNameLst>
                                      </p:cBhvr>
                                      <p:to>
                                        <p:strVal val="visible"/>
                                      </p:to>
                                    </p:set>
                                    <p:animEffect transition="in" filter="fade">
                                      <p:cBhvr>
                                        <p:cTn id="30" dur="500"/>
                                        <p:tgtEl>
                                          <p:spTgt spid="2">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animEffect transition="in" filter="fade">
                                      <p:cBhvr>
                                        <p:cTn id="3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9447C3-143F-45C0-9567-07FD560A97C8}"/>
              </a:ext>
            </a:extLst>
          </p:cNvPr>
          <p:cNvSpPr>
            <a:spLocks noGrp="1"/>
          </p:cNvSpPr>
          <p:nvPr>
            <p:ph type="body" idx="1"/>
          </p:nvPr>
        </p:nvSpPr>
        <p:spPr>
          <a:xfrm>
            <a:off x="4439570" y="826113"/>
            <a:ext cx="4553738" cy="3890930"/>
          </a:xfrm>
        </p:spPr>
        <p:txBody>
          <a:bodyPr/>
          <a:lstStyle/>
          <a:p>
            <a:pPr marL="285750" indent="-285750"/>
            <a:r>
              <a:rPr lang="en-US" dirty="0"/>
              <a:t>The MySQL Operator </a:t>
            </a:r>
            <a:r>
              <a:rPr lang="en-US" b="1" dirty="0"/>
              <a:t>teaches Kubernetes </a:t>
            </a:r>
            <a:r>
              <a:rPr lang="en-US" dirty="0"/>
              <a:t>what it needs to do to </a:t>
            </a:r>
            <a:r>
              <a:rPr lang="en-US" b="1" dirty="0"/>
              <a:t>run MySQL the </a:t>
            </a:r>
            <a:r>
              <a:rPr lang="en-US" b="1" i="1" dirty="0"/>
              <a:t>right</a:t>
            </a:r>
            <a:r>
              <a:rPr lang="en-US" b="1" dirty="0"/>
              <a:t> way</a:t>
            </a:r>
            <a:r>
              <a:rPr lang="en-US" dirty="0"/>
              <a:t>. </a:t>
            </a:r>
          </a:p>
          <a:p>
            <a:pPr marL="285750" indent="-285750"/>
            <a:r>
              <a:rPr lang="en-US" dirty="0"/>
              <a:t>It </a:t>
            </a:r>
            <a:r>
              <a:rPr lang="en-US" b="1" dirty="0"/>
              <a:t>teaches Kubernetes </a:t>
            </a:r>
            <a:r>
              <a:rPr lang="en-US" dirty="0"/>
              <a:t>to </a:t>
            </a:r>
            <a:r>
              <a:rPr lang="en-US" b="1" dirty="0"/>
              <a:t>treat MySQL clusters </a:t>
            </a:r>
            <a:r>
              <a:rPr lang="en-US" dirty="0"/>
              <a:t>as a </a:t>
            </a:r>
            <a:r>
              <a:rPr lang="en-US" b="1" dirty="0"/>
              <a:t>first-party resource </a:t>
            </a:r>
            <a:r>
              <a:rPr lang="en-US" dirty="0"/>
              <a:t>type in Kubernetes’. </a:t>
            </a:r>
          </a:p>
          <a:p>
            <a:pPr marL="285750" indent="-285750"/>
            <a:r>
              <a:rPr lang="en-US" dirty="0"/>
              <a:t>It </a:t>
            </a:r>
            <a:r>
              <a:rPr lang="en-US" b="1" dirty="0"/>
              <a:t>teaches</a:t>
            </a:r>
            <a:r>
              <a:rPr lang="en-US" dirty="0"/>
              <a:t> it </a:t>
            </a:r>
            <a:r>
              <a:rPr lang="en-US" b="1" dirty="0"/>
              <a:t>how many nodes </a:t>
            </a:r>
            <a:r>
              <a:rPr lang="en-US" dirty="0"/>
              <a:t>you need to have a </a:t>
            </a:r>
            <a:r>
              <a:rPr lang="en-US" b="1" dirty="0"/>
              <a:t>minimally HA cluster </a:t>
            </a:r>
            <a:r>
              <a:rPr lang="en-US" dirty="0"/>
              <a:t>in your Kubernetes environment. </a:t>
            </a:r>
          </a:p>
          <a:p>
            <a:pPr marL="285750" indent="-285750"/>
            <a:r>
              <a:rPr lang="en-US" dirty="0"/>
              <a:t>It allows you to </a:t>
            </a:r>
            <a:r>
              <a:rPr lang="en-US" b="1" dirty="0"/>
              <a:t>create and manage MySQL backups</a:t>
            </a:r>
            <a:r>
              <a:rPr lang="en-US" dirty="0"/>
              <a:t> for your MySQL containers more easily. </a:t>
            </a:r>
          </a:p>
          <a:p>
            <a:pPr marL="285750" indent="-285750"/>
            <a:r>
              <a:rPr lang="en-US" dirty="0"/>
              <a:t>It even </a:t>
            </a:r>
            <a:r>
              <a:rPr lang="en-US" b="1" dirty="0"/>
              <a:t>teaches Kubernetes </a:t>
            </a:r>
            <a:r>
              <a:rPr lang="en-US" dirty="0"/>
              <a:t>what to do if one of your </a:t>
            </a:r>
            <a:r>
              <a:rPr lang="en-US" b="1" dirty="0"/>
              <a:t>MySQL database instances goes down</a:t>
            </a:r>
            <a:r>
              <a:rPr lang="en-US" dirty="0"/>
              <a:t>; that is, to </a:t>
            </a:r>
            <a:r>
              <a:rPr lang="en-US" i="1" dirty="0"/>
              <a:t>auto-heal</a:t>
            </a:r>
            <a:r>
              <a:rPr lang="en-US" dirty="0"/>
              <a:t> by creating a new one and adding it in to the cluster </a:t>
            </a:r>
          </a:p>
        </p:txBody>
      </p:sp>
      <p:sp>
        <p:nvSpPr>
          <p:cNvPr id="3" name="Title 2">
            <a:extLst>
              <a:ext uri="{FF2B5EF4-FFF2-40B4-BE49-F238E27FC236}">
                <a16:creationId xmlns:a16="http://schemas.microsoft.com/office/drawing/2014/main" id="{9C8EF15A-08D3-4A5E-8063-7FC6E501B572}"/>
              </a:ext>
            </a:extLst>
          </p:cNvPr>
          <p:cNvSpPr>
            <a:spLocks noGrp="1"/>
          </p:cNvSpPr>
          <p:nvPr>
            <p:ph type="title"/>
          </p:nvPr>
        </p:nvSpPr>
        <p:spPr>
          <a:xfrm>
            <a:off x="826650" y="0"/>
            <a:ext cx="7490700" cy="517109"/>
          </a:xfrm>
        </p:spPr>
        <p:txBody>
          <a:bodyPr/>
          <a:lstStyle/>
          <a:p>
            <a:r>
              <a:rPr lang="en-US" sz="2000" b="1" dirty="0"/>
              <a:t>Running a MySQL Database in Containers - The Right Way</a:t>
            </a:r>
            <a:endParaRPr lang="en-US" sz="2000" dirty="0"/>
          </a:p>
        </p:txBody>
      </p:sp>
      <p:pic>
        <p:nvPicPr>
          <p:cNvPr id="4" name="Picture 3">
            <a:extLst>
              <a:ext uri="{FF2B5EF4-FFF2-40B4-BE49-F238E27FC236}">
                <a16:creationId xmlns:a16="http://schemas.microsoft.com/office/drawing/2014/main" id="{1614A539-3394-43D0-A488-BE3EA18FE339}"/>
              </a:ext>
            </a:extLst>
          </p:cNvPr>
          <p:cNvPicPr>
            <a:picLocks noChangeAspect="1"/>
          </p:cNvPicPr>
          <p:nvPr/>
        </p:nvPicPr>
        <p:blipFill>
          <a:blip r:embed="rId3"/>
          <a:stretch>
            <a:fillRect/>
          </a:stretch>
        </p:blipFill>
        <p:spPr>
          <a:xfrm>
            <a:off x="150692" y="1376362"/>
            <a:ext cx="3848100" cy="2390775"/>
          </a:xfrm>
          <a:prstGeom prst="rect">
            <a:avLst/>
          </a:prstGeom>
        </p:spPr>
      </p:pic>
    </p:spTree>
    <p:extLst>
      <p:ext uri="{BB962C8B-B14F-4D97-AF65-F5344CB8AC3E}">
        <p14:creationId xmlns:p14="http://schemas.microsoft.com/office/powerpoint/2010/main" val="42253266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1CF6E-3EBB-4C56-99ED-6B04A7216F86}"/>
              </a:ext>
            </a:extLst>
          </p:cNvPr>
          <p:cNvSpPr>
            <a:spLocks noGrp="1"/>
          </p:cNvSpPr>
          <p:nvPr>
            <p:ph type="title"/>
          </p:nvPr>
        </p:nvSpPr>
        <p:spPr>
          <a:xfrm>
            <a:off x="826650" y="0"/>
            <a:ext cx="7490700" cy="655846"/>
          </a:xfrm>
        </p:spPr>
        <p:txBody>
          <a:bodyPr/>
          <a:lstStyle/>
          <a:p>
            <a:pPr algn="ctr"/>
            <a:r>
              <a:rPr lang="en-US" dirty="0"/>
              <a:t>Operators Constantly Listen</a:t>
            </a:r>
          </a:p>
        </p:txBody>
      </p:sp>
      <p:pic>
        <p:nvPicPr>
          <p:cNvPr id="4" name="Picture 3">
            <a:extLst>
              <a:ext uri="{FF2B5EF4-FFF2-40B4-BE49-F238E27FC236}">
                <a16:creationId xmlns:a16="http://schemas.microsoft.com/office/drawing/2014/main" id="{E9D38D9D-7989-4446-987F-192E6CD95F49}"/>
              </a:ext>
            </a:extLst>
          </p:cNvPr>
          <p:cNvPicPr>
            <a:picLocks noChangeAspect="1"/>
          </p:cNvPicPr>
          <p:nvPr/>
        </p:nvPicPr>
        <p:blipFill>
          <a:blip r:embed="rId3"/>
          <a:stretch>
            <a:fillRect/>
          </a:stretch>
        </p:blipFill>
        <p:spPr>
          <a:xfrm>
            <a:off x="826650" y="760620"/>
            <a:ext cx="3181350" cy="2466975"/>
          </a:xfrm>
          <a:prstGeom prst="rect">
            <a:avLst/>
          </a:prstGeom>
        </p:spPr>
      </p:pic>
      <p:pic>
        <p:nvPicPr>
          <p:cNvPr id="5" name="Picture 4">
            <a:extLst>
              <a:ext uri="{FF2B5EF4-FFF2-40B4-BE49-F238E27FC236}">
                <a16:creationId xmlns:a16="http://schemas.microsoft.com/office/drawing/2014/main" id="{A6ACCF74-239B-4595-9523-64A2BEF1A831}"/>
              </a:ext>
            </a:extLst>
          </p:cNvPr>
          <p:cNvPicPr>
            <a:picLocks noChangeAspect="1"/>
          </p:cNvPicPr>
          <p:nvPr/>
        </p:nvPicPr>
        <p:blipFill>
          <a:blip r:embed="rId4"/>
          <a:stretch>
            <a:fillRect/>
          </a:stretch>
        </p:blipFill>
        <p:spPr>
          <a:xfrm>
            <a:off x="2417325" y="1333500"/>
            <a:ext cx="3714750" cy="2476500"/>
          </a:xfrm>
          <a:prstGeom prst="rect">
            <a:avLst/>
          </a:prstGeom>
        </p:spPr>
      </p:pic>
      <p:pic>
        <p:nvPicPr>
          <p:cNvPr id="6" name="Picture 5">
            <a:extLst>
              <a:ext uri="{FF2B5EF4-FFF2-40B4-BE49-F238E27FC236}">
                <a16:creationId xmlns:a16="http://schemas.microsoft.com/office/drawing/2014/main" id="{3C16F44A-AFEF-4D0C-91B5-91593691339E}"/>
              </a:ext>
            </a:extLst>
          </p:cNvPr>
          <p:cNvPicPr>
            <a:picLocks noChangeAspect="1"/>
          </p:cNvPicPr>
          <p:nvPr/>
        </p:nvPicPr>
        <p:blipFill>
          <a:blip r:embed="rId5"/>
          <a:stretch>
            <a:fillRect/>
          </a:stretch>
        </p:blipFill>
        <p:spPr>
          <a:xfrm>
            <a:off x="4765619" y="2571750"/>
            <a:ext cx="2828925" cy="2038350"/>
          </a:xfrm>
          <a:prstGeom prst="rect">
            <a:avLst/>
          </a:prstGeom>
        </p:spPr>
      </p:pic>
      <p:sp>
        <p:nvSpPr>
          <p:cNvPr id="7" name="TextBox 6">
            <a:extLst>
              <a:ext uri="{FF2B5EF4-FFF2-40B4-BE49-F238E27FC236}">
                <a16:creationId xmlns:a16="http://schemas.microsoft.com/office/drawing/2014/main" id="{80E83387-12AF-4443-BD3B-3B9EA4E1EED0}"/>
              </a:ext>
            </a:extLst>
          </p:cNvPr>
          <p:cNvSpPr txBox="1"/>
          <p:nvPr/>
        </p:nvSpPr>
        <p:spPr>
          <a:xfrm>
            <a:off x="765165" y="1971313"/>
            <a:ext cx="8000908" cy="523220"/>
          </a:xfrm>
          <a:prstGeom prst="rect">
            <a:avLst/>
          </a:prstGeom>
          <a:solidFill>
            <a:schemeClr val="accent1"/>
          </a:solidFill>
          <a:ln>
            <a:solidFill>
              <a:schemeClr val="accent1"/>
            </a:solidFill>
          </a:ln>
        </p:spPr>
        <p:txBody>
          <a:bodyPr wrap="none" rtlCol="0">
            <a:spAutoFit/>
          </a:bodyPr>
          <a:lstStyle/>
          <a:p>
            <a:r>
              <a:rPr lang="en-US" sz="2800" dirty="0"/>
              <a:t>What do all of these Operators have in common?</a:t>
            </a:r>
          </a:p>
        </p:txBody>
      </p:sp>
      <p:sp>
        <p:nvSpPr>
          <p:cNvPr id="8" name="TextBox 7">
            <a:extLst>
              <a:ext uri="{FF2B5EF4-FFF2-40B4-BE49-F238E27FC236}">
                <a16:creationId xmlns:a16="http://schemas.microsoft.com/office/drawing/2014/main" id="{B94CBAF0-9410-4C4F-9B92-B65822E04E40}"/>
              </a:ext>
            </a:extLst>
          </p:cNvPr>
          <p:cNvSpPr txBox="1"/>
          <p:nvPr/>
        </p:nvSpPr>
        <p:spPr>
          <a:xfrm>
            <a:off x="705052" y="2524125"/>
            <a:ext cx="8121134" cy="523220"/>
          </a:xfrm>
          <a:prstGeom prst="rect">
            <a:avLst/>
          </a:prstGeom>
          <a:solidFill>
            <a:schemeClr val="accent1"/>
          </a:solidFill>
          <a:ln>
            <a:solidFill>
              <a:schemeClr val="accent1"/>
            </a:solidFill>
          </a:ln>
        </p:spPr>
        <p:txBody>
          <a:bodyPr wrap="none" rtlCol="0">
            <a:spAutoFit/>
          </a:bodyPr>
          <a:lstStyle/>
          <a:p>
            <a:r>
              <a:rPr lang="en-US" sz="2800" dirty="0"/>
              <a:t>They sit and wait for someone to initiate a request</a:t>
            </a:r>
          </a:p>
        </p:txBody>
      </p:sp>
    </p:spTree>
    <p:extLst>
      <p:ext uri="{BB962C8B-B14F-4D97-AF65-F5344CB8AC3E}">
        <p14:creationId xmlns:p14="http://schemas.microsoft.com/office/powerpoint/2010/main" val="319415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80">
                                          <p:stCondLst>
                                            <p:cond delay="0"/>
                                          </p:stCondLst>
                                        </p:cTn>
                                        <p:tgtEl>
                                          <p:spTgt spid="6"/>
                                        </p:tgtEl>
                                      </p:cBhvr>
                                    </p:animEffect>
                                    <p:anim calcmode="lin" valueType="num">
                                      <p:cBhvr>
                                        <p:cTn id="21"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6" dur="26">
                                          <p:stCondLst>
                                            <p:cond delay="650"/>
                                          </p:stCondLst>
                                        </p:cTn>
                                        <p:tgtEl>
                                          <p:spTgt spid="6"/>
                                        </p:tgtEl>
                                      </p:cBhvr>
                                      <p:to x="100000" y="60000"/>
                                    </p:animScale>
                                    <p:animScale>
                                      <p:cBhvr>
                                        <p:cTn id="27" dur="166" decel="50000">
                                          <p:stCondLst>
                                            <p:cond delay="676"/>
                                          </p:stCondLst>
                                        </p:cTn>
                                        <p:tgtEl>
                                          <p:spTgt spid="6"/>
                                        </p:tgtEl>
                                      </p:cBhvr>
                                      <p:to x="100000" y="100000"/>
                                    </p:animScale>
                                    <p:animScale>
                                      <p:cBhvr>
                                        <p:cTn id="28" dur="26">
                                          <p:stCondLst>
                                            <p:cond delay="1312"/>
                                          </p:stCondLst>
                                        </p:cTn>
                                        <p:tgtEl>
                                          <p:spTgt spid="6"/>
                                        </p:tgtEl>
                                      </p:cBhvr>
                                      <p:to x="100000" y="80000"/>
                                    </p:animScale>
                                    <p:animScale>
                                      <p:cBhvr>
                                        <p:cTn id="29" dur="166" decel="50000">
                                          <p:stCondLst>
                                            <p:cond delay="1338"/>
                                          </p:stCondLst>
                                        </p:cTn>
                                        <p:tgtEl>
                                          <p:spTgt spid="6"/>
                                        </p:tgtEl>
                                      </p:cBhvr>
                                      <p:to x="100000" y="100000"/>
                                    </p:animScale>
                                    <p:animScale>
                                      <p:cBhvr>
                                        <p:cTn id="30" dur="26">
                                          <p:stCondLst>
                                            <p:cond delay="1642"/>
                                          </p:stCondLst>
                                        </p:cTn>
                                        <p:tgtEl>
                                          <p:spTgt spid="6"/>
                                        </p:tgtEl>
                                      </p:cBhvr>
                                      <p:to x="100000" y="90000"/>
                                    </p:animScale>
                                    <p:animScale>
                                      <p:cBhvr>
                                        <p:cTn id="31" dur="166" decel="50000">
                                          <p:stCondLst>
                                            <p:cond delay="1668"/>
                                          </p:stCondLst>
                                        </p:cTn>
                                        <p:tgtEl>
                                          <p:spTgt spid="6"/>
                                        </p:tgtEl>
                                      </p:cBhvr>
                                      <p:to x="100000" y="100000"/>
                                    </p:animScale>
                                    <p:animScale>
                                      <p:cBhvr>
                                        <p:cTn id="32" dur="26">
                                          <p:stCondLst>
                                            <p:cond delay="1808"/>
                                          </p:stCondLst>
                                        </p:cTn>
                                        <p:tgtEl>
                                          <p:spTgt spid="6"/>
                                        </p:tgtEl>
                                      </p:cBhvr>
                                      <p:to x="100000" y="95000"/>
                                    </p:animScale>
                                    <p:animScale>
                                      <p:cBhvr>
                                        <p:cTn id="33" dur="166" decel="50000">
                                          <p:stCondLst>
                                            <p:cond delay="1834"/>
                                          </p:stCondLst>
                                        </p:cTn>
                                        <p:tgtEl>
                                          <p:spTgt spid="6"/>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1CF6E-3EBB-4C56-99ED-6B04A7216F86}"/>
              </a:ext>
            </a:extLst>
          </p:cNvPr>
          <p:cNvSpPr>
            <a:spLocks noGrp="1"/>
          </p:cNvSpPr>
          <p:nvPr>
            <p:ph type="title"/>
          </p:nvPr>
        </p:nvSpPr>
        <p:spPr>
          <a:xfrm>
            <a:off x="826650" y="-69366"/>
            <a:ext cx="7490700" cy="655846"/>
          </a:xfrm>
        </p:spPr>
        <p:txBody>
          <a:bodyPr/>
          <a:lstStyle/>
          <a:p>
            <a:pPr algn="ctr"/>
            <a:r>
              <a:rPr lang="en-US" dirty="0"/>
              <a:t>Characteristics of </a:t>
            </a:r>
            <a:r>
              <a:rPr lang="en-US" dirty="0" err="1"/>
              <a:t>Openshift</a:t>
            </a:r>
            <a:r>
              <a:rPr lang="en-US" dirty="0"/>
              <a:t> Operators</a:t>
            </a:r>
          </a:p>
        </p:txBody>
      </p:sp>
      <p:sp>
        <p:nvSpPr>
          <p:cNvPr id="2" name="TextBox 1">
            <a:extLst>
              <a:ext uri="{FF2B5EF4-FFF2-40B4-BE49-F238E27FC236}">
                <a16:creationId xmlns:a16="http://schemas.microsoft.com/office/drawing/2014/main" id="{4D903B00-B1DE-4D65-8686-B43AAABD0909}"/>
              </a:ext>
            </a:extLst>
          </p:cNvPr>
          <p:cNvSpPr txBox="1"/>
          <p:nvPr/>
        </p:nvSpPr>
        <p:spPr>
          <a:xfrm>
            <a:off x="681070" y="794582"/>
            <a:ext cx="8322253"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t>Openshift</a:t>
            </a:r>
            <a:r>
              <a:rPr lang="en-US" sz="2000" dirty="0"/>
              <a:t> Operators, once installed, are provisioned as running </a:t>
            </a:r>
            <a:r>
              <a:rPr lang="en-US" sz="2000" b="1" dirty="0"/>
              <a:t>POD’s</a:t>
            </a:r>
            <a:r>
              <a:rPr lang="en-US" sz="2000" dirty="0"/>
              <a:t> in the </a:t>
            </a:r>
            <a:r>
              <a:rPr lang="en-US" sz="2000" dirty="0" err="1"/>
              <a:t>Openshift</a:t>
            </a:r>
            <a:r>
              <a:rPr lang="en-US" sz="2000" dirty="0"/>
              <a:t> architecture</a:t>
            </a:r>
          </a:p>
          <a:p>
            <a:endParaRPr lang="en-US" sz="2000" dirty="0"/>
          </a:p>
          <a:p>
            <a:pPr marL="342900" indent="-342900">
              <a:buFont typeface="Arial" panose="020B0604020202020204" pitchFamily="34" charset="0"/>
              <a:buChar char="•"/>
            </a:pPr>
            <a:r>
              <a:rPr lang="en-US" sz="2000" dirty="0"/>
              <a:t>As a running POD, their job is to wait for new requests.  When a request is made the operator performs its actions.</a:t>
            </a:r>
          </a:p>
          <a:p>
            <a:r>
              <a:rPr lang="en-US" sz="2000" dirty="0"/>
              <a:t>	- For example, provision a new </a:t>
            </a:r>
            <a:r>
              <a:rPr lang="en-US" sz="2000" dirty="0" err="1"/>
              <a:t>MySql</a:t>
            </a:r>
            <a:r>
              <a:rPr lang="en-US" sz="2000" dirty="0"/>
              <a:t> DB</a:t>
            </a:r>
          </a:p>
          <a:p>
            <a:endParaRPr lang="en-US" sz="2000" dirty="0"/>
          </a:p>
          <a:p>
            <a:pPr marL="342900" indent="-342900">
              <a:buFont typeface="Arial" panose="020B0604020202020204" pitchFamily="34" charset="0"/>
              <a:buChar char="•"/>
            </a:pPr>
            <a:r>
              <a:rPr lang="en-US" sz="2000" dirty="0"/>
              <a:t>Perform constant Health Checks on operators running in the Pod’s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Perform updates on the Pod’s</a:t>
            </a:r>
          </a:p>
        </p:txBody>
      </p:sp>
    </p:spTree>
    <p:extLst>
      <p:ext uri="{BB962C8B-B14F-4D97-AF65-F5344CB8AC3E}">
        <p14:creationId xmlns:p14="http://schemas.microsoft.com/office/powerpoint/2010/main" val="1202332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267"/>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55</a:t>
            </a:fld>
            <a:endParaRPr/>
          </a:p>
        </p:txBody>
      </p:sp>
      <p:sp>
        <p:nvSpPr>
          <p:cNvPr id="2365" name="Google Shape;2365;p267"/>
          <p:cNvSpPr txBox="1">
            <a:spLocks noGrp="1"/>
          </p:cNvSpPr>
          <p:nvPr>
            <p:ph type="title" idx="4294967295"/>
          </p:nvPr>
        </p:nvSpPr>
        <p:spPr>
          <a:xfrm>
            <a:off x="826650" y="628500"/>
            <a:ext cx="7490700" cy="499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400">
                <a:solidFill>
                  <a:srgbClr val="FFFFFF"/>
                </a:solidFill>
                <a:latin typeface="Overpass"/>
                <a:ea typeface="Overpass"/>
                <a:cs typeface="Overpass"/>
                <a:sym typeface="Overpass"/>
              </a:rPr>
              <a:t>A broad ecosystem of workloads</a:t>
            </a:r>
            <a:endParaRPr sz="2400">
              <a:solidFill>
                <a:srgbClr val="FFFFFF"/>
              </a:solidFill>
              <a:latin typeface="Overpass"/>
              <a:ea typeface="Overpass"/>
              <a:cs typeface="Overpass"/>
              <a:sym typeface="Overpass"/>
            </a:endParaRPr>
          </a:p>
        </p:txBody>
      </p:sp>
      <p:sp>
        <p:nvSpPr>
          <p:cNvPr id="2366" name="Google Shape;2366;p267"/>
          <p:cNvSpPr txBox="1">
            <a:spLocks noGrp="1"/>
          </p:cNvSpPr>
          <p:nvPr>
            <p:ph type="title" idx="4294967295"/>
          </p:nvPr>
        </p:nvSpPr>
        <p:spPr>
          <a:xfrm>
            <a:off x="231225" y="1169700"/>
            <a:ext cx="8681700" cy="5676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600">
                <a:solidFill>
                  <a:srgbClr val="FFFFFF"/>
                </a:solidFill>
                <a:latin typeface="Overpass"/>
                <a:ea typeface="Overpass"/>
                <a:cs typeface="Overpass"/>
                <a:sym typeface="Overpass"/>
              </a:rPr>
              <a:t>Operator-backed services allow for a</a:t>
            </a:r>
            <a:endParaRPr sz="1600">
              <a:solidFill>
                <a:srgbClr val="FFFFFF"/>
              </a:solidFill>
              <a:latin typeface="Overpass"/>
              <a:ea typeface="Overpass"/>
              <a:cs typeface="Overpass"/>
              <a:sym typeface="Overpass"/>
            </a:endParaRPr>
          </a:p>
          <a:p>
            <a:pPr marL="0" lvl="0" indent="0" algn="ctr" rtl="0">
              <a:lnSpc>
                <a:spcPct val="115000"/>
              </a:lnSpc>
              <a:spcBef>
                <a:spcPts val="0"/>
              </a:spcBef>
              <a:spcAft>
                <a:spcPts val="0"/>
              </a:spcAft>
              <a:buNone/>
            </a:pPr>
            <a:r>
              <a:rPr lang="en" sz="1600">
                <a:solidFill>
                  <a:srgbClr val="FFFFFF"/>
                </a:solidFill>
                <a:latin typeface="Overpass"/>
                <a:ea typeface="Overpass"/>
                <a:cs typeface="Overpass"/>
                <a:sym typeface="Overpass"/>
              </a:rPr>
              <a:t>SaaS experience on your own infrastructure</a:t>
            </a:r>
            <a:endParaRPr sz="1600">
              <a:solidFill>
                <a:srgbClr val="FFFFFF"/>
              </a:solidFill>
              <a:latin typeface="Overpass"/>
              <a:ea typeface="Overpass"/>
              <a:cs typeface="Overpass"/>
              <a:sym typeface="Overpass"/>
            </a:endParaRPr>
          </a:p>
        </p:txBody>
      </p:sp>
      <p:grpSp>
        <p:nvGrpSpPr>
          <p:cNvPr id="2367" name="Google Shape;2367;p267"/>
          <p:cNvGrpSpPr/>
          <p:nvPr/>
        </p:nvGrpSpPr>
        <p:grpSpPr>
          <a:xfrm>
            <a:off x="4112283" y="2687852"/>
            <a:ext cx="915586" cy="891841"/>
            <a:chOff x="1019543" y="127700"/>
            <a:chExt cx="973200" cy="947960"/>
          </a:xfrm>
        </p:grpSpPr>
        <p:sp>
          <p:nvSpPr>
            <p:cNvPr id="2368" name="Google Shape;2368;p267"/>
            <p:cNvSpPr/>
            <p:nvPr/>
          </p:nvSpPr>
          <p:spPr>
            <a:xfrm>
              <a:off x="1039825" y="127700"/>
              <a:ext cx="914100" cy="91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69" name="Google Shape;2369;p267"/>
            <p:cNvPicPr preferRelativeResize="0"/>
            <p:nvPr/>
          </p:nvPicPr>
          <p:blipFill rotWithShape="1">
            <a:blip r:embed="rId3">
              <a:alphaModFix/>
            </a:blip>
            <a:srcRect l="5808" t="14699" r="59557" b="9726"/>
            <a:stretch/>
          </p:blipFill>
          <p:spPr>
            <a:xfrm>
              <a:off x="1019543" y="161510"/>
              <a:ext cx="973200" cy="914150"/>
            </a:xfrm>
            <a:prstGeom prst="rect">
              <a:avLst/>
            </a:prstGeom>
            <a:noFill/>
            <a:ln>
              <a:noFill/>
            </a:ln>
          </p:spPr>
        </p:pic>
      </p:grpSp>
      <p:cxnSp>
        <p:nvCxnSpPr>
          <p:cNvPr id="2370" name="Google Shape;2370;p267"/>
          <p:cNvCxnSpPr/>
          <p:nvPr/>
        </p:nvCxnSpPr>
        <p:spPr>
          <a:xfrm rot="10800000">
            <a:off x="3700544" y="2692943"/>
            <a:ext cx="519300" cy="202500"/>
          </a:xfrm>
          <a:prstGeom prst="straightConnector1">
            <a:avLst/>
          </a:prstGeom>
          <a:noFill/>
          <a:ln w="19050" cap="flat" cmpd="sng">
            <a:solidFill>
              <a:srgbClr val="FFFFFF"/>
            </a:solidFill>
            <a:prstDash val="solid"/>
            <a:round/>
            <a:headEnd type="none" w="med" len="med"/>
            <a:tailEnd type="none" w="med" len="med"/>
          </a:ln>
        </p:spPr>
      </p:cxnSp>
      <p:cxnSp>
        <p:nvCxnSpPr>
          <p:cNvPr id="2371" name="Google Shape;2371;p267"/>
          <p:cNvCxnSpPr/>
          <p:nvPr/>
        </p:nvCxnSpPr>
        <p:spPr>
          <a:xfrm rot="10800000">
            <a:off x="3704911" y="2448237"/>
            <a:ext cx="0" cy="253500"/>
          </a:xfrm>
          <a:prstGeom prst="straightConnector1">
            <a:avLst/>
          </a:prstGeom>
          <a:noFill/>
          <a:ln w="19050" cap="flat" cmpd="sng">
            <a:solidFill>
              <a:srgbClr val="FFFFFF"/>
            </a:solidFill>
            <a:prstDash val="solid"/>
            <a:round/>
            <a:headEnd type="none" w="med" len="med"/>
            <a:tailEnd type="oval" w="med" len="med"/>
          </a:ln>
        </p:spPr>
      </p:cxnSp>
      <p:sp>
        <p:nvSpPr>
          <p:cNvPr id="2372" name="Google Shape;2372;p267"/>
          <p:cNvSpPr txBox="1"/>
          <p:nvPr/>
        </p:nvSpPr>
        <p:spPr>
          <a:xfrm>
            <a:off x="2790178" y="2134083"/>
            <a:ext cx="1162200" cy="387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Overpass"/>
                <a:ea typeface="Overpass"/>
                <a:cs typeface="Overpass"/>
                <a:sym typeface="Overpass"/>
              </a:rPr>
              <a:t>Relational DBs</a:t>
            </a:r>
            <a:endParaRPr sz="1000">
              <a:solidFill>
                <a:srgbClr val="FFFFFF"/>
              </a:solidFill>
              <a:latin typeface="Overpass"/>
              <a:ea typeface="Overpass"/>
              <a:cs typeface="Overpass"/>
              <a:sym typeface="Overpass"/>
            </a:endParaRPr>
          </a:p>
        </p:txBody>
      </p:sp>
      <p:sp>
        <p:nvSpPr>
          <p:cNvPr id="2373" name="Google Shape;2373;p267"/>
          <p:cNvSpPr txBox="1"/>
          <p:nvPr/>
        </p:nvSpPr>
        <p:spPr>
          <a:xfrm>
            <a:off x="2490237" y="2953797"/>
            <a:ext cx="1162200" cy="387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Overpass"/>
                <a:ea typeface="Overpass"/>
                <a:cs typeface="Overpass"/>
                <a:sym typeface="Overpass"/>
              </a:rPr>
              <a:t>NoSQL DBs</a:t>
            </a:r>
            <a:endParaRPr sz="1000">
              <a:solidFill>
                <a:srgbClr val="FFFFFF"/>
              </a:solidFill>
              <a:latin typeface="Overpass"/>
              <a:ea typeface="Overpass"/>
              <a:cs typeface="Overpass"/>
              <a:sym typeface="Overpass"/>
            </a:endParaRPr>
          </a:p>
        </p:txBody>
      </p:sp>
      <p:sp>
        <p:nvSpPr>
          <p:cNvPr id="2374" name="Google Shape;2374;p267"/>
          <p:cNvSpPr txBox="1"/>
          <p:nvPr/>
        </p:nvSpPr>
        <p:spPr>
          <a:xfrm>
            <a:off x="3627765" y="3872602"/>
            <a:ext cx="1162200" cy="3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Overpass"/>
                <a:ea typeface="Overpass"/>
                <a:cs typeface="Overpass"/>
                <a:sym typeface="Overpass"/>
              </a:rPr>
              <a:t>Storage</a:t>
            </a:r>
            <a:endParaRPr sz="1000">
              <a:solidFill>
                <a:srgbClr val="FFFFFF"/>
              </a:solidFill>
              <a:latin typeface="Overpass"/>
              <a:ea typeface="Overpass"/>
              <a:cs typeface="Overpass"/>
              <a:sym typeface="Overpass"/>
            </a:endParaRPr>
          </a:p>
        </p:txBody>
      </p:sp>
      <p:sp>
        <p:nvSpPr>
          <p:cNvPr id="2375" name="Google Shape;2375;p267"/>
          <p:cNvSpPr txBox="1"/>
          <p:nvPr/>
        </p:nvSpPr>
        <p:spPr>
          <a:xfrm>
            <a:off x="5264462" y="3643804"/>
            <a:ext cx="11622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Overpass"/>
                <a:ea typeface="Overpass"/>
                <a:cs typeface="Overpass"/>
                <a:sym typeface="Overpass"/>
              </a:rPr>
              <a:t>Messaging</a:t>
            </a:r>
            <a:endParaRPr sz="1000">
              <a:solidFill>
                <a:srgbClr val="FFFFFF"/>
              </a:solidFill>
              <a:latin typeface="Overpass"/>
              <a:ea typeface="Overpass"/>
              <a:cs typeface="Overpass"/>
              <a:sym typeface="Overpass"/>
            </a:endParaRPr>
          </a:p>
        </p:txBody>
      </p:sp>
      <p:sp>
        <p:nvSpPr>
          <p:cNvPr id="2376" name="Google Shape;2376;p267"/>
          <p:cNvSpPr txBox="1"/>
          <p:nvPr/>
        </p:nvSpPr>
        <p:spPr>
          <a:xfrm>
            <a:off x="5470221" y="2761401"/>
            <a:ext cx="11622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Overpass"/>
                <a:ea typeface="Overpass"/>
                <a:cs typeface="Overpass"/>
                <a:sym typeface="Overpass"/>
              </a:rPr>
              <a:t>Security</a:t>
            </a:r>
            <a:endParaRPr sz="1000">
              <a:solidFill>
                <a:srgbClr val="FFFFFF"/>
              </a:solidFill>
              <a:latin typeface="Overpass"/>
              <a:ea typeface="Overpass"/>
              <a:cs typeface="Overpass"/>
              <a:sym typeface="Overpass"/>
            </a:endParaRPr>
          </a:p>
        </p:txBody>
      </p:sp>
      <p:sp>
        <p:nvSpPr>
          <p:cNvPr id="2377" name="Google Shape;2377;p267"/>
          <p:cNvSpPr txBox="1"/>
          <p:nvPr/>
        </p:nvSpPr>
        <p:spPr>
          <a:xfrm>
            <a:off x="5430106" y="2389868"/>
            <a:ext cx="11622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Overpass"/>
                <a:ea typeface="Overpass"/>
                <a:cs typeface="Overpass"/>
                <a:sym typeface="Overpass"/>
              </a:rPr>
              <a:t>Monitoring</a:t>
            </a:r>
            <a:endParaRPr sz="1000">
              <a:solidFill>
                <a:srgbClr val="FFFFFF"/>
              </a:solidFill>
              <a:latin typeface="Overpass"/>
              <a:ea typeface="Overpass"/>
              <a:cs typeface="Overpass"/>
              <a:sym typeface="Overpass"/>
            </a:endParaRPr>
          </a:p>
        </p:txBody>
      </p:sp>
      <p:cxnSp>
        <p:nvCxnSpPr>
          <p:cNvPr id="2378" name="Google Shape;2378;p267"/>
          <p:cNvCxnSpPr/>
          <p:nvPr/>
        </p:nvCxnSpPr>
        <p:spPr>
          <a:xfrm flipH="1">
            <a:off x="4897671" y="2572728"/>
            <a:ext cx="372900" cy="322500"/>
          </a:xfrm>
          <a:prstGeom prst="straightConnector1">
            <a:avLst/>
          </a:prstGeom>
          <a:noFill/>
          <a:ln w="19050" cap="flat" cmpd="sng">
            <a:solidFill>
              <a:srgbClr val="FFFFFF"/>
            </a:solidFill>
            <a:prstDash val="solid"/>
            <a:round/>
            <a:headEnd type="none" w="med" len="med"/>
            <a:tailEnd type="none" w="med" len="med"/>
          </a:ln>
        </p:spPr>
      </p:cxnSp>
      <p:cxnSp>
        <p:nvCxnSpPr>
          <p:cNvPr id="2379" name="Google Shape;2379;p267"/>
          <p:cNvCxnSpPr/>
          <p:nvPr/>
        </p:nvCxnSpPr>
        <p:spPr>
          <a:xfrm>
            <a:off x="5264981" y="2574314"/>
            <a:ext cx="172500" cy="0"/>
          </a:xfrm>
          <a:prstGeom prst="straightConnector1">
            <a:avLst/>
          </a:prstGeom>
          <a:noFill/>
          <a:ln w="19050" cap="flat" cmpd="sng">
            <a:solidFill>
              <a:srgbClr val="FFFFFF"/>
            </a:solidFill>
            <a:prstDash val="solid"/>
            <a:round/>
            <a:headEnd type="none" w="med" len="med"/>
            <a:tailEnd type="oval" w="med" len="med"/>
          </a:ln>
        </p:spPr>
      </p:cxnSp>
      <p:cxnSp>
        <p:nvCxnSpPr>
          <p:cNvPr id="2380" name="Google Shape;2380;p267"/>
          <p:cNvCxnSpPr>
            <a:stCxn id="2376" idx="1"/>
          </p:cNvCxnSpPr>
          <p:nvPr/>
        </p:nvCxnSpPr>
        <p:spPr>
          <a:xfrm flipH="1">
            <a:off x="4964121" y="2955201"/>
            <a:ext cx="506100" cy="110400"/>
          </a:xfrm>
          <a:prstGeom prst="straightConnector1">
            <a:avLst/>
          </a:prstGeom>
          <a:noFill/>
          <a:ln w="19050" cap="flat" cmpd="sng">
            <a:solidFill>
              <a:srgbClr val="FFFFFF"/>
            </a:solidFill>
            <a:prstDash val="solid"/>
            <a:round/>
            <a:headEnd type="oval" w="med" len="med"/>
            <a:tailEnd type="none" w="med" len="med"/>
          </a:ln>
        </p:spPr>
      </p:cxnSp>
      <p:cxnSp>
        <p:nvCxnSpPr>
          <p:cNvPr id="2381" name="Google Shape;2381;p267"/>
          <p:cNvCxnSpPr/>
          <p:nvPr/>
        </p:nvCxnSpPr>
        <p:spPr>
          <a:xfrm rot="10800000">
            <a:off x="3678713" y="3133757"/>
            <a:ext cx="470700" cy="0"/>
          </a:xfrm>
          <a:prstGeom prst="straightConnector1">
            <a:avLst/>
          </a:prstGeom>
          <a:noFill/>
          <a:ln w="19050" cap="flat" cmpd="sng">
            <a:solidFill>
              <a:srgbClr val="FFFFFF"/>
            </a:solidFill>
            <a:prstDash val="solid"/>
            <a:round/>
            <a:headEnd type="none" w="med" len="med"/>
            <a:tailEnd type="oval" w="med" len="med"/>
          </a:ln>
        </p:spPr>
      </p:cxnSp>
      <p:cxnSp>
        <p:nvCxnSpPr>
          <p:cNvPr id="2382" name="Google Shape;2382;p267"/>
          <p:cNvCxnSpPr/>
          <p:nvPr/>
        </p:nvCxnSpPr>
        <p:spPr>
          <a:xfrm rot="10800000">
            <a:off x="4747919" y="3485437"/>
            <a:ext cx="246600" cy="315300"/>
          </a:xfrm>
          <a:prstGeom prst="straightConnector1">
            <a:avLst/>
          </a:prstGeom>
          <a:noFill/>
          <a:ln w="19050" cap="flat" cmpd="sng">
            <a:solidFill>
              <a:srgbClr val="FFFFFF"/>
            </a:solidFill>
            <a:prstDash val="solid"/>
            <a:round/>
            <a:headEnd type="none" w="med" len="med"/>
            <a:tailEnd type="none" w="med" len="med"/>
          </a:ln>
        </p:spPr>
      </p:cxnSp>
      <p:cxnSp>
        <p:nvCxnSpPr>
          <p:cNvPr id="2383" name="Google Shape;2383;p267"/>
          <p:cNvCxnSpPr/>
          <p:nvPr/>
        </p:nvCxnSpPr>
        <p:spPr>
          <a:xfrm>
            <a:off x="4992510" y="3802329"/>
            <a:ext cx="228300" cy="0"/>
          </a:xfrm>
          <a:prstGeom prst="straightConnector1">
            <a:avLst/>
          </a:prstGeom>
          <a:noFill/>
          <a:ln w="19050" cap="flat" cmpd="sng">
            <a:solidFill>
              <a:srgbClr val="FFFFFF"/>
            </a:solidFill>
            <a:prstDash val="solid"/>
            <a:round/>
            <a:headEnd type="none" w="med" len="med"/>
            <a:tailEnd type="oval" w="med" len="med"/>
          </a:ln>
        </p:spPr>
      </p:cxnSp>
      <p:cxnSp>
        <p:nvCxnSpPr>
          <p:cNvPr id="2384" name="Google Shape;2384;p267"/>
          <p:cNvCxnSpPr/>
          <p:nvPr/>
        </p:nvCxnSpPr>
        <p:spPr>
          <a:xfrm flipH="1">
            <a:off x="4222009" y="3485309"/>
            <a:ext cx="156300" cy="431400"/>
          </a:xfrm>
          <a:prstGeom prst="straightConnector1">
            <a:avLst/>
          </a:prstGeom>
          <a:noFill/>
          <a:ln w="19050" cap="flat" cmpd="sng">
            <a:solidFill>
              <a:srgbClr val="FFFFFF"/>
            </a:solidFill>
            <a:prstDash val="solid"/>
            <a:round/>
            <a:headEnd type="none" w="med" len="med"/>
            <a:tailEnd type="oval" w="med" len="med"/>
          </a:ln>
        </p:spPr>
      </p:cxnSp>
      <p:sp>
        <p:nvSpPr>
          <p:cNvPr id="2385" name="Google Shape;2385;p267"/>
          <p:cNvSpPr txBox="1"/>
          <p:nvPr/>
        </p:nvSpPr>
        <p:spPr>
          <a:xfrm>
            <a:off x="2326351" y="3491031"/>
            <a:ext cx="1162200" cy="387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Overpass"/>
                <a:ea typeface="Overpass"/>
                <a:cs typeface="Overpass"/>
                <a:sym typeface="Overpass"/>
              </a:rPr>
              <a:t>AL/ML</a:t>
            </a:r>
            <a:endParaRPr sz="1000">
              <a:solidFill>
                <a:srgbClr val="FFFFFF"/>
              </a:solidFill>
              <a:latin typeface="Overpass"/>
              <a:ea typeface="Overpass"/>
              <a:cs typeface="Overpass"/>
              <a:sym typeface="Overpass"/>
            </a:endParaRPr>
          </a:p>
        </p:txBody>
      </p:sp>
      <p:sp>
        <p:nvSpPr>
          <p:cNvPr id="2386" name="Google Shape;2386;p267"/>
          <p:cNvSpPr txBox="1"/>
          <p:nvPr/>
        </p:nvSpPr>
        <p:spPr>
          <a:xfrm>
            <a:off x="3988964" y="2048126"/>
            <a:ext cx="1162200" cy="3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Overpass"/>
                <a:ea typeface="Overpass"/>
                <a:cs typeface="Overpass"/>
                <a:sym typeface="Overpass"/>
              </a:rPr>
              <a:t>Big Data</a:t>
            </a:r>
            <a:endParaRPr sz="1000">
              <a:solidFill>
                <a:srgbClr val="FFFFFF"/>
              </a:solidFill>
              <a:latin typeface="Overpass"/>
              <a:ea typeface="Overpass"/>
              <a:cs typeface="Overpass"/>
              <a:sym typeface="Overpass"/>
            </a:endParaRPr>
          </a:p>
        </p:txBody>
      </p:sp>
      <p:cxnSp>
        <p:nvCxnSpPr>
          <p:cNvPr id="2387" name="Google Shape;2387;p267"/>
          <p:cNvCxnSpPr/>
          <p:nvPr/>
        </p:nvCxnSpPr>
        <p:spPr>
          <a:xfrm flipH="1">
            <a:off x="3559342" y="3326844"/>
            <a:ext cx="642900" cy="308100"/>
          </a:xfrm>
          <a:prstGeom prst="straightConnector1">
            <a:avLst/>
          </a:prstGeom>
          <a:noFill/>
          <a:ln w="19050" cap="flat" cmpd="sng">
            <a:solidFill>
              <a:srgbClr val="FFFFFF"/>
            </a:solidFill>
            <a:prstDash val="solid"/>
            <a:round/>
            <a:headEnd type="none" w="med" len="med"/>
            <a:tailEnd type="oval" w="med" len="med"/>
          </a:ln>
        </p:spPr>
      </p:cxnSp>
      <p:cxnSp>
        <p:nvCxnSpPr>
          <p:cNvPr id="2388" name="Google Shape;2388;p267"/>
          <p:cNvCxnSpPr/>
          <p:nvPr/>
        </p:nvCxnSpPr>
        <p:spPr>
          <a:xfrm>
            <a:off x="4570049" y="2367196"/>
            <a:ext cx="0" cy="363900"/>
          </a:xfrm>
          <a:prstGeom prst="straightConnector1">
            <a:avLst/>
          </a:prstGeom>
          <a:noFill/>
          <a:ln w="19050" cap="flat" cmpd="sng">
            <a:solidFill>
              <a:srgbClr val="FFFFFF"/>
            </a:solidFill>
            <a:prstDash val="solid"/>
            <a:round/>
            <a:headEnd type="oval" w="med" len="med"/>
            <a:tailEnd type="none" w="med" len="med"/>
          </a:ln>
        </p:spPr>
      </p:cxnSp>
      <p:sp>
        <p:nvSpPr>
          <p:cNvPr id="2389" name="Google Shape;2389;p267"/>
          <p:cNvSpPr txBox="1"/>
          <p:nvPr/>
        </p:nvSpPr>
        <p:spPr>
          <a:xfrm>
            <a:off x="5617804" y="3239824"/>
            <a:ext cx="11622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Overpass"/>
                <a:ea typeface="Overpass"/>
                <a:cs typeface="Overpass"/>
                <a:sym typeface="Overpass"/>
              </a:rPr>
              <a:t>DevOps</a:t>
            </a:r>
            <a:endParaRPr sz="1000">
              <a:solidFill>
                <a:srgbClr val="FFFFFF"/>
              </a:solidFill>
              <a:latin typeface="Overpass"/>
              <a:ea typeface="Overpass"/>
              <a:cs typeface="Overpass"/>
              <a:sym typeface="Overpass"/>
            </a:endParaRPr>
          </a:p>
        </p:txBody>
      </p:sp>
      <p:cxnSp>
        <p:nvCxnSpPr>
          <p:cNvPr id="2390" name="Google Shape;2390;p267"/>
          <p:cNvCxnSpPr>
            <a:stCxn id="2389" idx="1"/>
          </p:cNvCxnSpPr>
          <p:nvPr/>
        </p:nvCxnSpPr>
        <p:spPr>
          <a:xfrm rot="10800000">
            <a:off x="4941904" y="3309424"/>
            <a:ext cx="675900" cy="124200"/>
          </a:xfrm>
          <a:prstGeom prst="straightConnector1">
            <a:avLst/>
          </a:prstGeom>
          <a:noFill/>
          <a:ln w="19050" cap="flat" cmpd="sng">
            <a:solidFill>
              <a:srgbClr val="FFFFFF"/>
            </a:solidFill>
            <a:prstDash val="solid"/>
            <a:round/>
            <a:headEnd type="oval" w="med" len="med"/>
            <a:tailEnd type="non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268"/>
          <p:cNvSpPr txBox="1"/>
          <p:nvPr/>
        </p:nvSpPr>
        <p:spPr>
          <a:xfrm>
            <a:off x="228600" y="669150"/>
            <a:ext cx="8686800" cy="553800"/>
          </a:xfrm>
          <a:prstGeom prst="rect">
            <a:avLst/>
          </a:prstGeom>
          <a:noFill/>
          <a:ln>
            <a:noFill/>
          </a:ln>
        </p:spPr>
        <p:txBody>
          <a:bodyPr spcFirstLastPara="1" wrap="square" lIns="0" tIns="0" rIns="0" bIns="0" anchor="t" anchorCtr="0">
            <a:noAutofit/>
          </a:bodyPr>
          <a:lstStyle/>
          <a:p>
            <a:pPr marL="0" lvl="0" indent="0" algn="ctr" rtl="0">
              <a:lnSpc>
                <a:spcPct val="130000"/>
              </a:lnSpc>
              <a:spcBef>
                <a:spcPts val="0"/>
              </a:spcBef>
              <a:spcAft>
                <a:spcPts val="0"/>
              </a:spcAft>
              <a:buNone/>
            </a:pPr>
            <a:r>
              <a:rPr lang="en" sz="2600">
                <a:latin typeface="Overpass Light"/>
                <a:ea typeface="Overpass Light"/>
                <a:cs typeface="Overpass Light"/>
                <a:sym typeface="Overpass Light"/>
              </a:rPr>
              <a:t>Red Hat Certified Operators</a:t>
            </a:r>
            <a:endParaRPr sz="2600">
              <a:latin typeface="Overpass Light"/>
              <a:ea typeface="Overpass Light"/>
              <a:cs typeface="Overpass Light"/>
              <a:sym typeface="Overpass Light"/>
            </a:endParaRPr>
          </a:p>
        </p:txBody>
      </p:sp>
      <p:sp>
        <p:nvSpPr>
          <p:cNvPr id="2396" name="Google Shape;2396;p268"/>
          <p:cNvSpPr txBox="1"/>
          <p:nvPr/>
        </p:nvSpPr>
        <p:spPr>
          <a:xfrm>
            <a:off x="447775" y="-20759"/>
            <a:ext cx="5148900" cy="816300"/>
          </a:xfrm>
          <a:prstGeom prst="rect">
            <a:avLst/>
          </a:prstGeom>
          <a:noFill/>
          <a:ln>
            <a:noFill/>
          </a:ln>
        </p:spPr>
        <p:txBody>
          <a:bodyPr spcFirstLastPara="1" wrap="square" lIns="438900" tIns="91425" rIns="91425" bIns="91425" anchor="ctr" anchorCtr="0">
            <a:noAutofit/>
          </a:bodyPr>
          <a:lstStyle/>
          <a:p>
            <a:pPr marL="0" lvl="0" indent="0" algn="l" rtl="0">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2399" name="Google Shape;2399;p268"/>
          <p:cNvSpPr/>
          <p:nvPr/>
        </p:nvSpPr>
        <p:spPr>
          <a:xfrm>
            <a:off x="1797300" y="39693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STORAGE</a:t>
            </a:r>
            <a:endParaRPr sz="1300" b="1">
              <a:latin typeface="Overpass"/>
              <a:ea typeface="Overpass"/>
              <a:cs typeface="Overpass"/>
              <a:sym typeface="Overpass"/>
            </a:endParaRPr>
          </a:p>
        </p:txBody>
      </p:sp>
      <p:sp>
        <p:nvSpPr>
          <p:cNvPr id="2400" name="Google Shape;2400;p268"/>
          <p:cNvSpPr/>
          <p:nvPr/>
        </p:nvSpPr>
        <p:spPr>
          <a:xfrm>
            <a:off x="1797300" y="34359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SECURITY</a:t>
            </a:r>
            <a:endParaRPr sz="1300" b="1">
              <a:latin typeface="Overpass"/>
              <a:ea typeface="Overpass"/>
              <a:cs typeface="Overpass"/>
              <a:sym typeface="Overpass"/>
            </a:endParaRPr>
          </a:p>
        </p:txBody>
      </p:sp>
      <p:sp>
        <p:nvSpPr>
          <p:cNvPr id="2401" name="Google Shape;2401;p268"/>
          <p:cNvSpPr/>
          <p:nvPr/>
        </p:nvSpPr>
        <p:spPr>
          <a:xfrm>
            <a:off x="1797300" y="29025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DATABASE</a:t>
            </a:r>
            <a:endParaRPr sz="1300" b="1">
              <a:latin typeface="Overpass"/>
              <a:ea typeface="Overpass"/>
              <a:cs typeface="Overpass"/>
              <a:sym typeface="Overpass"/>
            </a:endParaRPr>
          </a:p>
        </p:txBody>
      </p:sp>
      <p:sp>
        <p:nvSpPr>
          <p:cNvPr id="2402" name="Google Shape;2402;p268"/>
          <p:cNvSpPr/>
          <p:nvPr/>
        </p:nvSpPr>
        <p:spPr>
          <a:xfrm>
            <a:off x="1797300" y="23691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DATA SERVICES</a:t>
            </a:r>
            <a:endParaRPr sz="1300" b="1">
              <a:latin typeface="Overpass"/>
              <a:ea typeface="Overpass"/>
              <a:cs typeface="Overpass"/>
              <a:sym typeface="Overpass"/>
            </a:endParaRPr>
          </a:p>
        </p:txBody>
      </p:sp>
      <p:sp>
        <p:nvSpPr>
          <p:cNvPr id="2403" name="Google Shape;2403;p268"/>
          <p:cNvSpPr/>
          <p:nvPr/>
        </p:nvSpPr>
        <p:spPr>
          <a:xfrm>
            <a:off x="1797300" y="18357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APM</a:t>
            </a:r>
            <a:endParaRPr sz="1300" b="1">
              <a:latin typeface="Overpass"/>
              <a:ea typeface="Overpass"/>
              <a:cs typeface="Overpass"/>
              <a:sym typeface="Overpass"/>
            </a:endParaRPr>
          </a:p>
        </p:txBody>
      </p:sp>
      <p:sp>
        <p:nvSpPr>
          <p:cNvPr id="2404" name="Google Shape;2404;p268"/>
          <p:cNvSpPr/>
          <p:nvPr/>
        </p:nvSpPr>
        <p:spPr>
          <a:xfrm>
            <a:off x="1797300" y="1302363"/>
            <a:ext cx="5549400" cy="4374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Overpass"/>
                <a:ea typeface="Overpass"/>
                <a:cs typeface="Overpass"/>
                <a:sym typeface="Overpass"/>
              </a:rPr>
              <a:t>DEVOPS</a:t>
            </a:r>
            <a:endParaRPr sz="1300" b="1">
              <a:latin typeface="Overpass"/>
              <a:ea typeface="Overpass"/>
              <a:cs typeface="Overpass"/>
              <a:sym typeface="Overpass"/>
            </a:endParaRPr>
          </a:p>
        </p:txBody>
      </p:sp>
      <p:pic>
        <p:nvPicPr>
          <p:cNvPr id="2405" name="Google Shape;2405;p268"/>
          <p:cNvPicPr preferRelativeResize="0"/>
          <p:nvPr/>
        </p:nvPicPr>
        <p:blipFill rotWithShape="1">
          <a:blip r:embed="rId3">
            <a:alphaModFix/>
          </a:blip>
          <a:srcRect t="23872" b="23867"/>
          <a:stretch/>
        </p:blipFill>
        <p:spPr>
          <a:xfrm>
            <a:off x="6488157" y="3995694"/>
            <a:ext cx="741800" cy="334869"/>
          </a:xfrm>
          <a:prstGeom prst="rect">
            <a:avLst/>
          </a:prstGeom>
          <a:noFill/>
          <a:ln>
            <a:noFill/>
          </a:ln>
        </p:spPr>
      </p:pic>
      <p:pic>
        <p:nvPicPr>
          <p:cNvPr id="2406" name="Google Shape;2406;p268"/>
          <p:cNvPicPr preferRelativeResize="0"/>
          <p:nvPr/>
        </p:nvPicPr>
        <p:blipFill>
          <a:blip r:embed="rId4">
            <a:alphaModFix/>
          </a:blip>
          <a:stretch>
            <a:fillRect/>
          </a:stretch>
        </p:blipFill>
        <p:spPr>
          <a:xfrm>
            <a:off x="5061943" y="2989917"/>
            <a:ext cx="968925" cy="262683"/>
          </a:xfrm>
          <a:prstGeom prst="rect">
            <a:avLst/>
          </a:prstGeom>
          <a:noFill/>
          <a:ln>
            <a:noFill/>
          </a:ln>
        </p:spPr>
      </p:pic>
      <p:pic>
        <p:nvPicPr>
          <p:cNvPr id="2407" name="Google Shape;2407;p268"/>
          <p:cNvPicPr preferRelativeResize="0"/>
          <p:nvPr/>
        </p:nvPicPr>
        <p:blipFill>
          <a:blip r:embed="rId5">
            <a:alphaModFix/>
          </a:blip>
          <a:stretch>
            <a:fillRect/>
          </a:stretch>
        </p:blipFill>
        <p:spPr>
          <a:xfrm>
            <a:off x="6292912" y="1371471"/>
            <a:ext cx="968925" cy="314292"/>
          </a:xfrm>
          <a:prstGeom prst="rect">
            <a:avLst/>
          </a:prstGeom>
          <a:noFill/>
          <a:ln>
            <a:noFill/>
          </a:ln>
        </p:spPr>
      </p:pic>
      <p:pic>
        <p:nvPicPr>
          <p:cNvPr id="2408" name="Google Shape;2408;p268"/>
          <p:cNvPicPr preferRelativeResize="0"/>
          <p:nvPr/>
        </p:nvPicPr>
        <p:blipFill>
          <a:blip r:embed="rId6">
            <a:alphaModFix/>
          </a:blip>
          <a:stretch>
            <a:fillRect/>
          </a:stretch>
        </p:blipFill>
        <p:spPr>
          <a:xfrm>
            <a:off x="5194248" y="1923127"/>
            <a:ext cx="994422" cy="262675"/>
          </a:xfrm>
          <a:prstGeom prst="rect">
            <a:avLst/>
          </a:prstGeom>
          <a:noFill/>
          <a:ln>
            <a:noFill/>
          </a:ln>
        </p:spPr>
      </p:pic>
      <p:pic>
        <p:nvPicPr>
          <p:cNvPr id="2409" name="Google Shape;2409;p268"/>
          <p:cNvPicPr preferRelativeResize="0"/>
          <p:nvPr/>
        </p:nvPicPr>
        <p:blipFill>
          <a:blip r:embed="rId7">
            <a:alphaModFix/>
          </a:blip>
          <a:stretch>
            <a:fillRect/>
          </a:stretch>
        </p:blipFill>
        <p:spPr>
          <a:xfrm>
            <a:off x="5759600" y="3523326"/>
            <a:ext cx="741808" cy="262675"/>
          </a:xfrm>
          <a:prstGeom prst="rect">
            <a:avLst/>
          </a:prstGeom>
          <a:noFill/>
          <a:ln>
            <a:noFill/>
          </a:ln>
        </p:spPr>
      </p:pic>
      <p:pic>
        <p:nvPicPr>
          <p:cNvPr id="2410" name="Google Shape;2410;p268"/>
          <p:cNvPicPr preferRelativeResize="0"/>
          <p:nvPr/>
        </p:nvPicPr>
        <p:blipFill>
          <a:blip r:embed="rId8">
            <a:alphaModFix/>
          </a:blip>
          <a:stretch>
            <a:fillRect/>
          </a:stretch>
        </p:blipFill>
        <p:spPr>
          <a:xfrm>
            <a:off x="4573013" y="3517569"/>
            <a:ext cx="968926" cy="274192"/>
          </a:xfrm>
          <a:prstGeom prst="rect">
            <a:avLst/>
          </a:prstGeom>
          <a:noFill/>
          <a:ln>
            <a:noFill/>
          </a:ln>
        </p:spPr>
      </p:pic>
      <p:pic>
        <p:nvPicPr>
          <p:cNvPr id="2411" name="Google Shape;2411;p268"/>
          <p:cNvPicPr preferRelativeResize="0"/>
          <p:nvPr/>
        </p:nvPicPr>
        <p:blipFill>
          <a:blip r:embed="rId9">
            <a:alphaModFix/>
          </a:blip>
          <a:stretch>
            <a:fillRect/>
          </a:stretch>
        </p:blipFill>
        <p:spPr>
          <a:xfrm>
            <a:off x="3564797" y="3542163"/>
            <a:ext cx="865390" cy="225000"/>
          </a:xfrm>
          <a:prstGeom prst="rect">
            <a:avLst/>
          </a:prstGeom>
          <a:noFill/>
          <a:ln>
            <a:noFill/>
          </a:ln>
        </p:spPr>
      </p:pic>
      <p:pic>
        <p:nvPicPr>
          <p:cNvPr id="2412" name="Google Shape;2412;p268"/>
          <p:cNvPicPr preferRelativeResize="0"/>
          <p:nvPr/>
        </p:nvPicPr>
        <p:blipFill>
          <a:blip r:embed="rId10">
            <a:alphaModFix/>
          </a:blip>
          <a:stretch>
            <a:fillRect/>
          </a:stretch>
        </p:blipFill>
        <p:spPr>
          <a:xfrm>
            <a:off x="6303298" y="1927634"/>
            <a:ext cx="889526" cy="253654"/>
          </a:xfrm>
          <a:prstGeom prst="rect">
            <a:avLst/>
          </a:prstGeom>
          <a:noFill/>
          <a:ln>
            <a:noFill/>
          </a:ln>
        </p:spPr>
      </p:pic>
      <p:grpSp>
        <p:nvGrpSpPr>
          <p:cNvPr id="2413" name="Google Shape;2413;p268"/>
          <p:cNvGrpSpPr/>
          <p:nvPr/>
        </p:nvGrpSpPr>
        <p:grpSpPr>
          <a:xfrm>
            <a:off x="4238379" y="2501718"/>
            <a:ext cx="1165014" cy="172279"/>
            <a:chOff x="533121" y="4033050"/>
            <a:chExt cx="2268329" cy="393600"/>
          </a:xfrm>
        </p:grpSpPr>
        <p:pic>
          <p:nvPicPr>
            <p:cNvPr id="2414" name="Google Shape;2414;p268"/>
            <p:cNvPicPr preferRelativeResize="0"/>
            <p:nvPr/>
          </p:nvPicPr>
          <p:blipFill rotWithShape="1">
            <a:blip r:embed="rId11">
              <a:alphaModFix/>
            </a:blip>
            <a:srcRect r="80586"/>
            <a:stretch/>
          </p:blipFill>
          <p:spPr>
            <a:xfrm>
              <a:off x="533121" y="4033050"/>
              <a:ext cx="437950" cy="393600"/>
            </a:xfrm>
            <a:prstGeom prst="rect">
              <a:avLst/>
            </a:prstGeom>
            <a:noFill/>
            <a:ln>
              <a:noFill/>
            </a:ln>
          </p:spPr>
        </p:pic>
        <p:pic>
          <p:nvPicPr>
            <p:cNvPr id="2415" name="Google Shape;2415;p268"/>
            <p:cNvPicPr preferRelativeResize="0"/>
            <p:nvPr/>
          </p:nvPicPr>
          <p:blipFill rotWithShape="1">
            <a:blip r:embed="rId11">
              <a:alphaModFix/>
            </a:blip>
            <a:srcRect l="19417" r="-559" b="29343"/>
            <a:stretch/>
          </p:blipFill>
          <p:spPr>
            <a:xfrm>
              <a:off x="971075" y="4109250"/>
              <a:ext cx="1830375" cy="278100"/>
            </a:xfrm>
            <a:prstGeom prst="rect">
              <a:avLst/>
            </a:prstGeom>
            <a:noFill/>
            <a:ln>
              <a:noFill/>
            </a:ln>
          </p:spPr>
        </p:pic>
      </p:grpSp>
      <p:pic>
        <p:nvPicPr>
          <p:cNvPr id="2416" name="Google Shape;2416;p268"/>
          <p:cNvPicPr preferRelativeResize="0"/>
          <p:nvPr/>
        </p:nvPicPr>
        <p:blipFill rotWithShape="1">
          <a:blip r:embed="rId12">
            <a:alphaModFix/>
          </a:blip>
          <a:srcRect t="28450" b="28450"/>
          <a:stretch/>
        </p:blipFill>
        <p:spPr>
          <a:xfrm>
            <a:off x="5521429" y="2475358"/>
            <a:ext cx="994425" cy="225017"/>
          </a:xfrm>
          <a:prstGeom prst="rect">
            <a:avLst/>
          </a:prstGeom>
          <a:noFill/>
          <a:ln>
            <a:noFill/>
          </a:ln>
        </p:spPr>
      </p:pic>
      <p:pic>
        <p:nvPicPr>
          <p:cNvPr id="2417" name="Google Shape;2417;p268"/>
          <p:cNvPicPr preferRelativeResize="0"/>
          <p:nvPr/>
        </p:nvPicPr>
        <p:blipFill rotWithShape="1">
          <a:blip r:embed="rId13">
            <a:alphaModFix/>
          </a:blip>
          <a:srcRect t="21052" b="33546"/>
          <a:stretch/>
        </p:blipFill>
        <p:spPr>
          <a:xfrm>
            <a:off x="2892373" y="1917366"/>
            <a:ext cx="1073670" cy="274199"/>
          </a:xfrm>
          <a:prstGeom prst="rect">
            <a:avLst/>
          </a:prstGeom>
          <a:noFill/>
          <a:ln>
            <a:noFill/>
          </a:ln>
        </p:spPr>
      </p:pic>
      <p:pic>
        <p:nvPicPr>
          <p:cNvPr id="2418" name="Google Shape;2418;p268"/>
          <p:cNvPicPr preferRelativeResize="0"/>
          <p:nvPr/>
        </p:nvPicPr>
        <p:blipFill>
          <a:blip r:embed="rId14">
            <a:alphaModFix/>
          </a:blip>
          <a:stretch>
            <a:fillRect/>
          </a:stretch>
        </p:blipFill>
        <p:spPr>
          <a:xfrm>
            <a:off x="2756361" y="3520951"/>
            <a:ext cx="741800" cy="267412"/>
          </a:xfrm>
          <a:prstGeom prst="rect">
            <a:avLst/>
          </a:prstGeom>
          <a:noFill/>
          <a:ln>
            <a:noFill/>
          </a:ln>
        </p:spPr>
      </p:pic>
      <p:pic>
        <p:nvPicPr>
          <p:cNvPr id="2419" name="Google Shape;2419;p268"/>
          <p:cNvPicPr preferRelativeResize="0"/>
          <p:nvPr/>
        </p:nvPicPr>
        <p:blipFill rotWithShape="1">
          <a:blip r:embed="rId15">
            <a:alphaModFix/>
          </a:blip>
          <a:srcRect l="8137" t="29518" r="8145" b="29518"/>
          <a:stretch/>
        </p:blipFill>
        <p:spPr>
          <a:xfrm>
            <a:off x="4066673" y="1988101"/>
            <a:ext cx="994425" cy="155438"/>
          </a:xfrm>
          <a:prstGeom prst="rect">
            <a:avLst/>
          </a:prstGeom>
          <a:noFill/>
          <a:ln>
            <a:noFill/>
          </a:ln>
        </p:spPr>
      </p:pic>
      <p:pic>
        <p:nvPicPr>
          <p:cNvPr id="2420" name="Google Shape;2420;p268"/>
          <p:cNvPicPr preferRelativeResize="0"/>
          <p:nvPr/>
        </p:nvPicPr>
        <p:blipFill>
          <a:blip r:embed="rId16">
            <a:alphaModFix/>
          </a:blip>
          <a:stretch>
            <a:fillRect/>
          </a:stretch>
        </p:blipFill>
        <p:spPr>
          <a:xfrm>
            <a:off x="6097124" y="2994435"/>
            <a:ext cx="377502" cy="253675"/>
          </a:xfrm>
          <a:prstGeom prst="rect">
            <a:avLst/>
          </a:prstGeom>
          <a:noFill/>
          <a:ln>
            <a:noFill/>
          </a:ln>
        </p:spPr>
      </p:pic>
      <p:pic>
        <p:nvPicPr>
          <p:cNvPr id="2421" name="Google Shape;2421;p268"/>
          <p:cNvPicPr preferRelativeResize="0"/>
          <p:nvPr/>
        </p:nvPicPr>
        <p:blipFill>
          <a:blip r:embed="rId17">
            <a:alphaModFix/>
          </a:blip>
          <a:stretch>
            <a:fillRect/>
          </a:stretch>
        </p:blipFill>
        <p:spPr>
          <a:xfrm>
            <a:off x="6603175" y="3542163"/>
            <a:ext cx="606285" cy="225000"/>
          </a:xfrm>
          <a:prstGeom prst="rect">
            <a:avLst/>
          </a:prstGeom>
          <a:noFill/>
          <a:ln>
            <a:noFill/>
          </a:ln>
        </p:spPr>
      </p:pic>
      <p:pic>
        <p:nvPicPr>
          <p:cNvPr id="2422" name="Google Shape;2422;p268"/>
          <p:cNvPicPr preferRelativeResize="0"/>
          <p:nvPr/>
        </p:nvPicPr>
        <p:blipFill rotWithShape="1">
          <a:blip r:embed="rId18">
            <a:alphaModFix/>
          </a:blip>
          <a:srcRect l="7249" t="16796" r="7258" b="16789"/>
          <a:stretch/>
        </p:blipFill>
        <p:spPr>
          <a:xfrm>
            <a:off x="3962018" y="2984171"/>
            <a:ext cx="968924" cy="274191"/>
          </a:xfrm>
          <a:prstGeom prst="rect">
            <a:avLst/>
          </a:prstGeom>
          <a:noFill/>
          <a:ln>
            <a:noFill/>
          </a:ln>
        </p:spPr>
      </p:pic>
      <p:pic>
        <p:nvPicPr>
          <p:cNvPr id="2423" name="Google Shape;2423;p268"/>
          <p:cNvPicPr preferRelativeResize="0"/>
          <p:nvPr/>
        </p:nvPicPr>
        <p:blipFill rotWithShape="1">
          <a:blip r:embed="rId19">
            <a:alphaModFix/>
          </a:blip>
          <a:srcRect l="15611" t="28197" r="15617" b="28201"/>
          <a:stretch/>
        </p:blipFill>
        <p:spPr>
          <a:xfrm>
            <a:off x="6633881" y="2395664"/>
            <a:ext cx="606275" cy="384374"/>
          </a:xfrm>
          <a:prstGeom prst="rect">
            <a:avLst/>
          </a:prstGeom>
          <a:noFill/>
          <a:ln>
            <a:noFill/>
          </a:ln>
        </p:spPr>
      </p:pic>
      <p:pic>
        <p:nvPicPr>
          <p:cNvPr id="2424" name="Google Shape;2424;p268"/>
          <p:cNvPicPr preferRelativeResize="0"/>
          <p:nvPr/>
        </p:nvPicPr>
        <p:blipFill>
          <a:blip r:embed="rId20">
            <a:alphaModFix/>
          </a:blip>
          <a:stretch>
            <a:fillRect/>
          </a:stretch>
        </p:blipFill>
        <p:spPr>
          <a:xfrm>
            <a:off x="6582771" y="3000801"/>
            <a:ext cx="674166" cy="240900"/>
          </a:xfrm>
          <a:prstGeom prst="rect">
            <a:avLst/>
          </a:prstGeom>
          <a:noFill/>
          <a:ln>
            <a:noFill/>
          </a:ln>
        </p:spPr>
      </p:pic>
      <p:grpSp>
        <p:nvGrpSpPr>
          <p:cNvPr id="2425" name="Google Shape;2425;p268"/>
          <p:cNvGrpSpPr/>
          <p:nvPr/>
        </p:nvGrpSpPr>
        <p:grpSpPr>
          <a:xfrm>
            <a:off x="5306114" y="4082589"/>
            <a:ext cx="1090501" cy="210948"/>
            <a:chOff x="1432800" y="3307175"/>
            <a:chExt cx="1462975" cy="310400"/>
          </a:xfrm>
        </p:grpSpPr>
        <p:pic>
          <p:nvPicPr>
            <p:cNvPr id="2426" name="Google Shape;2426;p268"/>
            <p:cNvPicPr preferRelativeResize="0"/>
            <p:nvPr/>
          </p:nvPicPr>
          <p:blipFill rotWithShape="1">
            <a:blip r:embed="rId21">
              <a:alphaModFix/>
            </a:blip>
            <a:srcRect r="75351"/>
            <a:stretch/>
          </p:blipFill>
          <p:spPr>
            <a:xfrm>
              <a:off x="1432800" y="3307175"/>
              <a:ext cx="360601" cy="310400"/>
            </a:xfrm>
            <a:prstGeom prst="rect">
              <a:avLst/>
            </a:prstGeom>
            <a:noFill/>
            <a:ln>
              <a:noFill/>
            </a:ln>
          </p:spPr>
        </p:pic>
        <p:pic>
          <p:nvPicPr>
            <p:cNvPr id="2427" name="Google Shape;2427;p268"/>
            <p:cNvPicPr preferRelativeResize="0"/>
            <p:nvPr/>
          </p:nvPicPr>
          <p:blipFill rotWithShape="1">
            <a:blip r:embed="rId22">
              <a:alphaModFix/>
            </a:blip>
            <a:srcRect l="23318"/>
            <a:stretch/>
          </p:blipFill>
          <p:spPr>
            <a:xfrm>
              <a:off x="1773950" y="3307175"/>
              <a:ext cx="1121825" cy="310400"/>
            </a:xfrm>
            <a:prstGeom prst="rect">
              <a:avLst/>
            </a:prstGeom>
            <a:noFill/>
            <a:ln>
              <a:noFill/>
            </a:ln>
          </p:spPr>
        </p:pic>
      </p:grpSp>
      <p:pic>
        <p:nvPicPr>
          <p:cNvPr id="2428" name="Google Shape;2428;p268"/>
          <p:cNvPicPr preferRelativeResize="0"/>
          <p:nvPr/>
        </p:nvPicPr>
        <p:blipFill>
          <a:blip r:embed="rId23">
            <a:alphaModFix/>
          </a:blip>
          <a:stretch>
            <a:fillRect/>
          </a:stretch>
        </p:blipFill>
        <p:spPr>
          <a:xfrm>
            <a:off x="2840938" y="3009407"/>
            <a:ext cx="968924" cy="22373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5909E144-C92C-4ECB-937B-C56EA0C7C1AC}"/>
              </a:ext>
            </a:extLst>
          </p:cNvPr>
          <p:cNvSpPr>
            <a:spLocks noGrp="1"/>
          </p:cNvSpPr>
          <p:nvPr>
            <p:ph type="subTitle" idx="2"/>
          </p:nvPr>
        </p:nvSpPr>
        <p:spPr/>
        <p:txBody>
          <a:bodyPr/>
          <a:lstStyle/>
          <a:p>
            <a:endParaRPr lang="en-US" dirty="0"/>
          </a:p>
        </p:txBody>
      </p:sp>
      <p:pic>
        <p:nvPicPr>
          <p:cNvPr id="6" name="Picture 5">
            <a:extLst>
              <a:ext uri="{FF2B5EF4-FFF2-40B4-BE49-F238E27FC236}">
                <a16:creationId xmlns:a16="http://schemas.microsoft.com/office/drawing/2014/main" id="{9BD97AC3-3AF5-427C-A8CD-DD28DCDA6E68}"/>
              </a:ext>
            </a:extLst>
          </p:cNvPr>
          <p:cNvPicPr>
            <a:picLocks noChangeAspect="1"/>
          </p:cNvPicPr>
          <p:nvPr/>
        </p:nvPicPr>
        <p:blipFill>
          <a:blip r:embed="rId3"/>
          <a:stretch>
            <a:fillRect/>
          </a:stretch>
        </p:blipFill>
        <p:spPr>
          <a:xfrm>
            <a:off x="1785937" y="541645"/>
            <a:ext cx="5572125" cy="3971925"/>
          </a:xfrm>
          <a:prstGeom prst="rect">
            <a:avLst/>
          </a:prstGeom>
        </p:spPr>
      </p:pic>
    </p:spTree>
    <p:extLst>
      <p:ext uri="{BB962C8B-B14F-4D97-AF65-F5344CB8AC3E}">
        <p14:creationId xmlns:p14="http://schemas.microsoft.com/office/powerpoint/2010/main" val="408592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39"/>
          <p:cNvSpPr txBox="1"/>
          <p:nvPr/>
        </p:nvSpPr>
        <p:spPr>
          <a:xfrm>
            <a:off x="7083025" y="4693450"/>
            <a:ext cx="61722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39" name="Google Shape;739;p139"/>
          <p:cNvPicPr preferRelativeResize="0"/>
          <p:nvPr/>
        </p:nvPicPr>
        <p:blipFill rotWithShape="1">
          <a:blip r:embed="rId3">
            <a:alphaModFix/>
          </a:blip>
          <a:srcRect l="7791" t="21190" r="7791" b="21196"/>
          <a:stretch/>
        </p:blipFill>
        <p:spPr>
          <a:xfrm>
            <a:off x="5462200" y="1029750"/>
            <a:ext cx="2113001" cy="525350"/>
          </a:xfrm>
          <a:prstGeom prst="rect">
            <a:avLst/>
          </a:prstGeom>
          <a:noFill/>
          <a:ln>
            <a:noFill/>
          </a:ln>
        </p:spPr>
      </p:pic>
      <p:pic>
        <p:nvPicPr>
          <p:cNvPr id="740" name="Google Shape;740;p139"/>
          <p:cNvPicPr preferRelativeResize="0"/>
          <p:nvPr/>
        </p:nvPicPr>
        <p:blipFill>
          <a:blip r:embed="rId4">
            <a:alphaModFix/>
          </a:blip>
          <a:stretch>
            <a:fillRect/>
          </a:stretch>
        </p:blipFill>
        <p:spPr>
          <a:xfrm>
            <a:off x="5599080" y="2282462"/>
            <a:ext cx="1672439" cy="720000"/>
          </a:xfrm>
          <a:prstGeom prst="rect">
            <a:avLst/>
          </a:prstGeom>
          <a:noFill/>
          <a:ln>
            <a:noFill/>
          </a:ln>
        </p:spPr>
      </p:pic>
      <p:pic>
        <p:nvPicPr>
          <p:cNvPr id="741" name="Google Shape;741;p139"/>
          <p:cNvPicPr preferRelativeResize="0"/>
          <p:nvPr/>
        </p:nvPicPr>
        <p:blipFill rotWithShape="1">
          <a:blip r:embed="rId5">
            <a:alphaModFix/>
          </a:blip>
          <a:srcRect r="70608"/>
          <a:stretch/>
        </p:blipFill>
        <p:spPr>
          <a:xfrm>
            <a:off x="5559431" y="3893396"/>
            <a:ext cx="434266" cy="380635"/>
          </a:xfrm>
          <a:prstGeom prst="rect">
            <a:avLst/>
          </a:prstGeom>
          <a:noFill/>
          <a:ln>
            <a:noFill/>
          </a:ln>
        </p:spPr>
      </p:pic>
      <p:pic>
        <p:nvPicPr>
          <p:cNvPr id="742" name="Google Shape;742;p139"/>
          <p:cNvPicPr preferRelativeResize="0"/>
          <p:nvPr/>
        </p:nvPicPr>
        <p:blipFill rotWithShape="1">
          <a:blip r:embed="rId5">
            <a:alphaModFix/>
          </a:blip>
          <a:srcRect r="70608"/>
          <a:stretch/>
        </p:blipFill>
        <p:spPr>
          <a:xfrm>
            <a:off x="6301570" y="4173158"/>
            <a:ext cx="434266" cy="380635"/>
          </a:xfrm>
          <a:prstGeom prst="rect">
            <a:avLst/>
          </a:prstGeom>
          <a:noFill/>
          <a:ln>
            <a:noFill/>
          </a:ln>
        </p:spPr>
      </p:pic>
      <p:pic>
        <p:nvPicPr>
          <p:cNvPr id="743" name="Google Shape;743;p139"/>
          <p:cNvPicPr preferRelativeResize="0"/>
          <p:nvPr/>
        </p:nvPicPr>
        <p:blipFill rotWithShape="1">
          <a:blip r:embed="rId5">
            <a:alphaModFix/>
          </a:blip>
          <a:srcRect r="70608"/>
          <a:stretch/>
        </p:blipFill>
        <p:spPr>
          <a:xfrm>
            <a:off x="7126924" y="3848153"/>
            <a:ext cx="434266" cy="380635"/>
          </a:xfrm>
          <a:prstGeom prst="rect">
            <a:avLst/>
          </a:prstGeom>
          <a:noFill/>
          <a:ln>
            <a:noFill/>
          </a:ln>
        </p:spPr>
      </p:pic>
      <p:cxnSp>
        <p:nvCxnSpPr>
          <p:cNvPr id="744" name="Google Shape;744;p139"/>
          <p:cNvCxnSpPr/>
          <p:nvPr/>
        </p:nvCxnSpPr>
        <p:spPr>
          <a:xfrm>
            <a:off x="6518700" y="3084250"/>
            <a:ext cx="616200" cy="725700"/>
          </a:xfrm>
          <a:prstGeom prst="straightConnector1">
            <a:avLst/>
          </a:prstGeom>
          <a:noFill/>
          <a:ln w="19050" cap="flat" cmpd="sng">
            <a:solidFill>
              <a:schemeClr val="dk2"/>
            </a:solidFill>
            <a:prstDash val="solid"/>
            <a:round/>
            <a:headEnd type="none" w="med" len="med"/>
            <a:tailEnd type="triangle" w="med" len="med"/>
          </a:ln>
        </p:spPr>
      </p:cxnSp>
      <p:cxnSp>
        <p:nvCxnSpPr>
          <p:cNvPr id="745" name="Google Shape;745;p139"/>
          <p:cNvCxnSpPr/>
          <p:nvPr/>
        </p:nvCxnSpPr>
        <p:spPr>
          <a:xfrm flipH="1">
            <a:off x="5930100" y="3084250"/>
            <a:ext cx="588600" cy="698100"/>
          </a:xfrm>
          <a:prstGeom prst="straightConnector1">
            <a:avLst/>
          </a:prstGeom>
          <a:noFill/>
          <a:ln w="19050" cap="flat" cmpd="sng">
            <a:solidFill>
              <a:schemeClr val="dk2"/>
            </a:solidFill>
            <a:prstDash val="solid"/>
            <a:round/>
            <a:headEnd type="none" w="med" len="med"/>
            <a:tailEnd type="triangle" w="med" len="med"/>
          </a:ln>
        </p:spPr>
      </p:cxnSp>
      <p:cxnSp>
        <p:nvCxnSpPr>
          <p:cNvPr id="746" name="Google Shape;746;p139"/>
          <p:cNvCxnSpPr/>
          <p:nvPr/>
        </p:nvCxnSpPr>
        <p:spPr>
          <a:xfrm>
            <a:off x="6518700" y="3084250"/>
            <a:ext cx="4800" cy="883200"/>
          </a:xfrm>
          <a:prstGeom prst="straightConnector1">
            <a:avLst/>
          </a:prstGeom>
          <a:noFill/>
          <a:ln w="19050" cap="flat" cmpd="sng">
            <a:solidFill>
              <a:schemeClr val="dk2"/>
            </a:solidFill>
            <a:prstDash val="solid"/>
            <a:round/>
            <a:headEnd type="none" w="med" len="med"/>
            <a:tailEnd type="triangle" w="med" len="med"/>
          </a:ln>
        </p:spPr>
      </p:cxnSp>
      <p:cxnSp>
        <p:nvCxnSpPr>
          <p:cNvPr id="747" name="Google Shape;747;p139"/>
          <p:cNvCxnSpPr>
            <a:stCxn id="739" idx="2"/>
          </p:cNvCxnSpPr>
          <p:nvPr/>
        </p:nvCxnSpPr>
        <p:spPr>
          <a:xfrm>
            <a:off x="6518700" y="1555100"/>
            <a:ext cx="4800" cy="735900"/>
          </a:xfrm>
          <a:prstGeom prst="straightConnector1">
            <a:avLst/>
          </a:prstGeom>
          <a:noFill/>
          <a:ln w="19050" cap="flat" cmpd="sng">
            <a:solidFill>
              <a:schemeClr val="dk2"/>
            </a:solidFill>
            <a:prstDash val="solid"/>
            <a:round/>
            <a:headEnd type="none" w="med" len="med"/>
            <a:tailEnd type="triangle" w="med" len="med"/>
          </a:ln>
        </p:spPr>
      </p:cxnSp>
      <p:sp>
        <p:nvSpPr>
          <p:cNvPr id="748" name="Google Shape;748;p139"/>
          <p:cNvSpPr txBox="1"/>
          <p:nvPr/>
        </p:nvSpPr>
        <p:spPr>
          <a:xfrm>
            <a:off x="6702025" y="1609775"/>
            <a:ext cx="1672500" cy="5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Overpass"/>
                <a:ea typeface="Overpass"/>
                <a:cs typeface="Overpass"/>
                <a:sym typeface="Overpass"/>
              </a:rPr>
              <a:t>Embed unique operational knowledge</a:t>
            </a:r>
            <a:endParaRPr sz="1100">
              <a:latin typeface="Overpass"/>
              <a:ea typeface="Overpass"/>
              <a:cs typeface="Overpass"/>
              <a:sym typeface="Overpass"/>
            </a:endParaRPr>
          </a:p>
        </p:txBody>
      </p:sp>
      <p:sp>
        <p:nvSpPr>
          <p:cNvPr id="749" name="Google Shape;749;p139"/>
          <p:cNvSpPr txBox="1"/>
          <p:nvPr/>
        </p:nvSpPr>
        <p:spPr>
          <a:xfrm>
            <a:off x="6896650" y="3002474"/>
            <a:ext cx="1672500" cy="72734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latin typeface="Overpass"/>
                <a:ea typeface="Overpass"/>
                <a:cs typeface="Overpass"/>
                <a:sym typeface="Overpass"/>
              </a:rPr>
              <a:t>Package and install</a:t>
            </a:r>
            <a:endParaRPr sz="1100" dirty="0">
              <a:latin typeface="Overpass"/>
              <a:ea typeface="Overpass"/>
              <a:cs typeface="Overpass"/>
              <a:sym typeface="Overpass"/>
            </a:endParaRPr>
          </a:p>
          <a:p>
            <a:pPr marL="0" lvl="0" indent="0" algn="l" rtl="0">
              <a:spcBef>
                <a:spcPts val="0"/>
              </a:spcBef>
              <a:spcAft>
                <a:spcPts val="0"/>
              </a:spcAft>
              <a:buNone/>
            </a:pPr>
            <a:r>
              <a:rPr lang="en" sz="1100" dirty="0">
                <a:latin typeface="Overpass"/>
                <a:ea typeface="Overpass"/>
                <a:cs typeface="Overpass"/>
                <a:sym typeface="Overpass"/>
              </a:rPr>
              <a:t>on O</a:t>
            </a:r>
            <a:r>
              <a:rPr lang="en-US" sz="1100" dirty="0" err="1">
                <a:latin typeface="Overpass"/>
                <a:ea typeface="Overpass"/>
                <a:cs typeface="Overpass"/>
                <a:sym typeface="Overpass"/>
              </a:rPr>
              <a:t>penshift</a:t>
            </a:r>
            <a:r>
              <a:rPr lang="en-US" sz="1100" dirty="0">
                <a:latin typeface="Overpass"/>
                <a:ea typeface="Overpass"/>
                <a:cs typeface="Overpass"/>
                <a:sym typeface="Overpass"/>
              </a:rPr>
              <a:t> </a:t>
            </a:r>
            <a:r>
              <a:rPr lang="en" sz="1100" dirty="0">
                <a:latin typeface="Overpass"/>
                <a:ea typeface="Overpass"/>
                <a:cs typeface="Overpass"/>
                <a:sym typeface="Overpass"/>
              </a:rPr>
              <a:t>C</a:t>
            </a:r>
            <a:r>
              <a:rPr lang="en-US" sz="1100" dirty="0" err="1">
                <a:latin typeface="Overpass"/>
                <a:ea typeface="Overpass"/>
                <a:cs typeface="Overpass"/>
                <a:sym typeface="Overpass"/>
              </a:rPr>
              <a:t>ontainer</a:t>
            </a:r>
            <a:r>
              <a:rPr lang="en-US" sz="1100" dirty="0">
                <a:latin typeface="Overpass"/>
                <a:ea typeface="Overpass"/>
                <a:cs typeface="Overpass"/>
                <a:sym typeface="Overpass"/>
              </a:rPr>
              <a:t> </a:t>
            </a:r>
            <a:r>
              <a:rPr lang="en" sz="1100" dirty="0">
                <a:latin typeface="Overpass"/>
                <a:ea typeface="Overpass"/>
                <a:cs typeface="Overpass"/>
                <a:sym typeface="Overpass"/>
              </a:rPr>
              <a:t>P</a:t>
            </a:r>
            <a:r>
              <a:rPr lang="en-US" sz="1100" dirty="0" err="1">
                <a:latin typeface="Overpass"/>
                <a:ea typeface="Overpass"/>
                <a:cs typeface="Overpass"/>
                <a:sym typeface="Overpass"/>
              </a:rPr>
              <a:t>latform</a:t>
            </a:r>
            <a:r>
              <a:rPr lang="en" sz="1100" dirty="0">
                <a:latin typeface="Overpass"/>
                <a:ea typeface="Overpass"/>
                <a:cs typeface="Overpass"/>
                <a:sym typeface="Overpass"/>
              </a:rPr>
              <a:t> clusters</a:t>
            </a:r>
            <a:endParaRPr sz="1100" dirty="0">
              <a:latin typeface="Overpass"/>
              <a:ea typeface="Overpass"/>
              <a:cs typeface="Overpass"/>
              <a:sym typeface="Overpass"/>
            </a:endParaRPr>
          </a:p>
        </p:txBody>
      </p:sp>
      <p:sp>
        <p:nvSpPr>
          <p:cNvPr id="751" name="Google Shape;751;p139"/>
          <p:cNvSpPr txBox="1">
            <a:spLocks noGrp="1"/>
          </p:cNvSpPr>
          <p:nvPr>
            <p:ph type="title"/>
          </p:nvPr>
        </p:nvSpPr>
        <p:spPr>
          <a:xfrm>
            <a:off x="826650" y="0"/>
            <a:ext cx="7490700" cy="89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0000"/>
                </a:solidFill>
                <a:latin typeface="Overpass"/>
                <a:ea typeface="Overpass"/>
                <a:cs typeface="Overpass"/>
                <a:sym typeface="Overpass"/>
              </a:rPr>
              <a:t>OPERATOR SDK</a:t>
            </a:r>
            <a:endParaRPr dirty="0">
              <a:solidFill>
                <a:srgbClr val="FF0000"/>
              </a:solidFill>
              <a:latin typeface="Overpass"/>
              <a:ea typeface="Overpass"/>
              <a:cs typeface="Overpass"/>
              <a:sym typeface="Overpass"/>
            </a:endParaRPr>
          </a:p>
        </p:txBody>
      </p:sp>
      <p:sp>
        <p:nvSpPr>
          <p:cNvPr id="755" name="Google Shape;755;p139"/>
          <p:cNvSpPr txBox="1">
            <a:spLocks noGrp="1"/>
          </p:cNvSpPr>
          <p:nvPr>
            <p:ph type="body" idx="1"/>
          </p:nvPr>
        </p:nvSpPr>
        <p:spPr>
          <a:xfrm>
            <a:off x="683425" y="1000500"/>
            <a:ext cx="3657000" cy="3386062"/>
          </a:xfrm>
          <a:prstGeom prst="rect">
            <a:avLst/>
          </a:prstGeom>
        </p:spPr>
        <p:txBody>
          <a:bodyPr spcFirstLastPara="1" wrap="square" lIns="91425" tIns="91425" rIns="91425" bIns="91425" anchor="t" anchorCtr="0">
            <a:noAutofit/>
          </a:bodyPr>
          <a:lstStyle/>
          <a:p>
            <a:pPr marL="0" lvl="0" indent="0">
              <a:lnSpc>
                <a:spcPct val="100000"/>
              </a:lnSpc>
              <a:buNone/>
            </a:pPr>
            <a:r>
              <a:rPr lang="en-US" dirty="0"/>
              <a:t>SDK for building Kubernetes applications. Provides high level APIs, useful abstractions, and project scaffolding. </a:t>
            </a:r>
          </a:p>
          <a:p>
            <a:pPr marL="0" lvl="0" indent="0">
              <a:lnSpc>
                <a:spcPct val="100000"/>
              </a:lnSpc>
              <a:buNone/>
            </a:pPr>
            <a:endParaRPr lang="en" sz="1400" dirty="0">
              <a:solidFill>
                <a:srgbClr val="000000"/>
              </a:solidFill>
              <a:latin typeface="Overpass"/>
              <a:ea typeface="Overpass"/>
              <a:cs typeface="Overpass"/>
              <a:sym typeface="Overpass"/>
            </a:endParaRPr>
          </a:p>
          <a:p>
            <a:pPr marL="0" lvl="0" indent="0" algn="l" rtl="0">
              <a:lnSpc>
                <a:spcPct val="100000"/>
              </a:lnSpc>
              <a:spcBef>
                <a:spcPts val="600"/>
              </a:spcBef>
              <a:spcAft>
                <a:spcPts val="0"/>
              </a:spcAft>
              <a:buNone/>
            </a:pPr>
            <a:r>
              <a:rPr lang="en" sz="1400" dirty="0">
                <a:solidFill>
                  <a:srgbClr val="000000"/>
                </a:solidFill>
                <a:latin typeface="Overpass"/>
                <a:ea typeface="Overpass"/>
                <a:cs typeface="Overpass"/>
                <a:sym typeface="Overpass"/>
              </a:rPr>
              <a:t>Tools to get started quickly embedding application business logic into an Operator.</a:t>
            </a:r>
            <a:endParaRPr sz="1400" dirty="0">
              <a:solidFill>
                <a:srgbClr val="000000"/>
              </a:solidFill>
              <a:latin typeface="Overpass"/>
              <a:ea typeface="Overpass"/>
              <a:cs typeface="Overpass"/>
              <a:sym typeface="Overpass"/>
            </a:endParaRPr>
          </a:p>
          <a:p>
            <a:pPr marL="457200" lvl="0" indent="-317500" algn="l" rtl="0">
              <a:lnSpc>
                <a:spcPct val="100000"/>
              </a:lnSpc>
              <a:spcBef>
                <a:spcPts val="60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Saves you from doing the dirty work to set up scaffolding</a:t>
            </a:r>
            <a:endParaRPr sz="1400" dirty="0">
              <a:solidFill>
                <a:srgbClr val="000000"/>
              </a:solidFill>
              <a:latin typeface="Overpass"/>
              <a:ea typeface="Overpass"/>
              <a:cs typeface="Overpass"/>
              <a:sym typeface="Overpass"/>
            </a:endParaRPr>
          </a:p>
          <a:p>
            <a:pPr marL="457200" lvl="0" indent="-317500" algn="l" rtl="0">
              <a:lnSpc>
                <a:spcPct val="100000"/>
              </a:lnSpc>
              <a:spcBef>
                <a:spcPts val="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Help run end to end tests of your logic on a local or remote cluster</a:t>
            </a:r>
            <a:endParaRPr sz="1400" dirty="0">
              <a:solidFill>
                <a:srgbClr val="000000"/>
              </a:solidFill>
              <a:latin typeface="Overpass"/>
              <a:ea typeface="Overpass"/>
              <a:cs typeface="Overpass"/>
              <a:sym typeface="Overpass"/>
            </a:endParaRPr>
          </a:p>
          <a:p>
            <a:pPr marL="457200" lvl="0" indent="-317500" algn="l" rtl="0">
              <a:lnSpc>
                <a:spcPct val="100000"/>
              </a:lnSpc>
              <a:spcBef>
                <a:spcPts val="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Used by Couchbase, MongoDB, Redis and more</a:t>
            </a:r>
            <a:endParaRPr sz="1400" dirty="0">
              <a:solidFill>
                <a:srgbClr val="000000"/>
              </a:solidFill>
              <a:latin typeface="Overpass"/>
              <a:ea typeface="Overpass"/>
              <a:cs typeface="Overpass"/>
              <a:sym typeface="Overpas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42"/>
          <p:cNvSpPr txBox="1">
            <a:spLocks noGrp="1"/>
          </p:cNvSpPr>
          <p:nvPr>
            <p:ph type="body" idx="1"/>
          </p:nvPr>
        </p:nvSpPr>
        <p:spPr>
          <a:xfrm>
            <a:off x="683425" y="1000500"/>
            <a:ext cx="3657000" cy="3179400"/>
          </a:xfrm>
          <a:prstGeom prst="rect">
            <a:avLst/>
          </a:prstGeom>
        </p:spPr>
        <p:txBody>
          <a:bodyPr spcFirstLastPara="1" wrap="square" lIns="91425" tIns="91425" rIns="91425" bIns="91425" anchor="t" anchorCtr="0">
            <a:noAutofit/>
          </a:bodyPr>
          <a:lstStyle/>
          <a:p>
            <a:pPr marL="0" lvl="0" indent="0">
              <a:lnSpc>
                <a:spcPct val="100000"/>
              </a:lnSpc>
              <a:buNone/>
            </a:pPr>
            <a:r>
              <a:rPr lang="en-US" dirty="0"/>
              <a:t>A management framework for extending Kubernetes with Operators </a:t>
            </a:r>
          </a:p>
          <a:p>
            <a:pPr marL="0" lvl="0" indent="0">
              <a:lnSpc>
                <a:spcPct val="100000"/>
              </a:lnSpc>
              <a:buNone/>
            </a:pPr>
            <a:endParaRPr lang="en" sz="1400" dirty="0">
              <a:solidFill>
                <a:srgbClr val="000000"/>
              </a:solidFill>
              <a:latin typeface="Overpass"/>
              <a:ea typeface="Overpass"/>
              <a:cs typeface="Overpass"/>
              <a:sym typeface="Overpass"/>
            </a:endParaRPr>
          </a:p>
          <a:p>
            <a:pPr marL="0" lvl="0" indent="0" algn="l" rtl="0">
              <a:lnSpc>
                <a:spcPct val="100000"/>
              </a:lnSpc>
              <a:spcBef>
                <a:spcPts val="600"/>
              </a:spcBef>
              <a:spcAft>
                <a:spcPts val="0"/>
              </a:spcAft>
              <a:buNone/>
            </a:pPr>
            <a:r>
              <a:rPr lang="en" sz="1400" dirty="0">
                <a:solidFill>
                  <a:srgbClr val="000000"/>
                </a:solidFill>
                <a:latin typeface="Overpass"/>
                <a:ea typeface="Overpass"/>
                <a:cs typeface="Overpass"/>
                <a:sym typeface="Overpass"/>
              </a:rPr>
              <a:t>Run, manage and upgrade many Operators on top of the cluster</a:t>
            </a:r>
            <a:endParaRPr sz="1400" dirty="0">
              <a:solidFill>
                <a:srgbClr val="000000"/>
              </a:solidFill>
              <a:latin typeface="Overpass"/>
              <a:ea typeface="Overpass"/>
              <a:cs typeface="Overpass"/>
              <a:sym typeface="Overpass"/>
            </a:endParaRPr>
          </a:p>
          <a:p>
            <a:pPr marL="457200" lvl="0" indent="-317500" algn="l" rtl="0">
              <a:lnSpc>
                <a:spcPct val="100000"/>
              </a:lnSpc>
              <a:spcBef>
                <a:spcPts val="60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Catalog of curated Operators</a:t>
            </a:r>
            <a:endParaRPr sz="1400" dirty="0">
              <a:solidFill>
                <a:srgbClr val="000000"/>
              </a:solidFill>
              <a:latin typeface="Overpass"/>
              <a:ea typeface="Overpass"/>
              <a:cs typeface="Overpass"/>
              <a:sym typeface="Overpass"/>
            </a:endParaRPr>
          </a:p>
          <a:p>
            <a:pPr marL="457200" lvl="0" indent="-317500" algn="l" rtl="0">
              <a:lnSpc>
                <a:spcPct val="100000"/>
              </a:lnSpc>
              <a:spcBef>
                <a:spcPts val="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Handles rolling updates of all Operators to new versions</a:t>
            </a:r>
            <a:endParaRPr sz="1400" dirty="0">
              <a:solidFill>
                <a:srgbClr val="000000"/>
              </a:solidFill>
              <a:latin typeface="Overpass"/>
              <a:ea typeface="Overpass"/>
              <a:cs typeface="Overpass"/>
              <a:sym typeface="Overpass"/>
            </a:endParaRPr>
          </a:p>
          <a:p>
            <a:pPr marL="457200" lvl="0" indent="-317500" algn="l" rtl="0">
              <a:lnSpc>
                <a:spcPct val="100000"/>
              </a:lnSpc>
              <a:spcBef>
                <a:spcPts val="0"/>
              </a:spcBef>
              <a:spcAft>
                <a:spcPts val="0"/>
              </a:spcAft>
              <a:buClr>
                <a:srgbClr val="000000"/>
              </a:buClr>
              <a:buSzPts val="1400"/>
              <a:buFont typeface="Overpass"/>
              <a:buChar char="●"/>
            </a:pPr>
            <a:r>
              <a:rPr lang="en" sz="1400" dirty="0">
                <a:solidFill>
                  <a:srgbClr val="000000"/>
                </a:solidFill>
                <a:latin typeface="Overpass"/>
                <a:ea typeface="Overpass"/>
                <a:cs typeface="Overpass"/>
                <a:sym typeface="Overpass"/>
              </a:rPr>
              <a:t>Access control (RBAC) for certain teams to use certain Operators</a:t>
            </a:r>
            <a:endParaRPr sz="1400" dirty="0">
              <a:solidFill>
                <a:srgbClr val="000000"/>
              </a:solidFill>
              <a:latin typeface="Overpass"/>
              <a:ea typeface="Overpass"/>
              <a:cs typeface="Overpass"/>
              <a:sym typeface="Overpass"/>
            </a:endParaRPr>
          </a:p>
        </p:txBody>
      </p:sp>
      <p:sp>
        <p:nvSpPr>
          <p:cNvPr id="799" name="Google Shape;799;p142"/>
          <p:cNvSpPr txBox="1">
            <a:spLocks noGrp="1"/>
          </p:cNvSpPr>
          <p:nvPr>
            <p:ph type="title"/>
          </p:nvPr>
        </p:nvSpPr>
        <p:spPr>
          <a:xfrm>
            <a:off x="826650" y="0"/>
            <a:ext cx="7490700" cy="89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0000"/>
                </a:solidFill>
                <a:latin typeface="Overpass"/>
                <a:ea typeface="Overpass"/>
                <a:cs typeface="Overpass"/>
                <a:sym typeface="Overpass"/>
              </a:rPr>
              <a:t>OPERATOR LIFECYCLE MANAGER</a:t>
            </a:r>
            <a:endParaRPr dirty="0">
              <a:solidFill>
                <a:srgbClr val="FF0000"/>
              </a:solidFill>
              <a:latin typeface="Overpass"/>
              <a:ea typeface="Overpass"/>
              <a:cs typeface="Overpass"/>
              <a:sym typeface="Overpass"/>
            </a:endParaRPr>
          </a:p>
        </p:txBody>
      </p:sp>
      <p:pic>
        <p:nvPicPr>
          <p:cNvPr id="803" name="Google Shape;803;p142"/>
          <p:cNvPicPr preferRelativeResize="0"/>
          <p:nvPr/>
        </p:nvPicPr>
        <p:blipFill rotWithShape="1">
          <a:blip r:embed="rId3">
            <a:alphaModFix/>
          </a:blip>
          <a:srcRect r="27583"/>
          <a:stretch/>
        </p:blipFill>
        <p:spPr>
          <a:xfrm>
            <a:off x="4568925" y="1051500"/>
            <a:ext cx="4401577" cy="2692599"/>
          </a:xfrm>
          <a:prstGeom prst="rect">
            <a:avLst/>
          </a:prstGeom>
          <a:noFill/>
          <a:ln>
            <a:noFill/>
          </a:ln>
          <a:effectLst>
            <a:outerShdw blurRad="57150" dist="19050" dir="5400000" algn="bl" rotWithShape="0">
              <a:srgbClr val="000000">
                <a:alpha val="50000"/>
              </a:srgbClr>
            </a:outerShdw>
          </a:effectLst>
        </p:spPr>
      </p:pic>
      <p:pic>
        <p:nvPicPr>
          <p:cNvPr id="804" name="Google Shape;804;p142"/>
          <p:cNvPicPr preferRelativeResize="0"/>
          <p:nvPr/>
        </p:nvPicPr>
        <p:blipFill>
          <a:blip r:embed="rId4">
            <a:alphaModFix/>
          </a:blip>
          <a:stretch>
            <a:fillRect/>
          </a:stretch>
        </p:blipFill>
        <p:spPr>
          <a:xfrm>
            <a:off x="4292099" y="3201160"/>
            <a:ext cx="4401584" cy="12249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3" name="Picture 2">
            <a:extLst>
              <a:ext uri="{FF2B5EF4-FFF2-40B4-BE49-F238E27FC236}">
                <a16:creationId xmlns:a16="http://schemas.microsoft.com/office/drawing/2014/main" id="{F9523829-11FD-497B-AD8E-8876616980EF}"/>
              </a:ext>
            </a:extLst>
          </p:cNvPr>
          <p:cNvPicPr>
            <a:picLocks noChangeAspect="1"/>
          </p:cNvPicPr>
          <p:nvPr/>
        </p:nvPicPr>
        <p:blipFill>
          <a:blip r:embed="rId3"/>
          <a:stretch>
            <a:fillRect/>
          </a:stretch>
        </p:blipFill>
        <p:spPr>
          <a:xfrm>
            <a:off x="1" y="485578"/>
            <a:ext cx="9144000" cy="4170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43"/>
          <p:cNvSpPr txBox="1">
            <a:spLocks noGrp="1"/>
          </p:cNvSpPr>
          <p:nvPr>
            <p:ph type="body" idx="1"/>
          </p:nvPr>
        </p:nvSpPr>
        <p:spPr>
          <a:xfrm>
            <a:off x="152400" y="1000500"/>
            <a:ext cx="4138526" cy="3179400"/>
          </a:xfrm>
          <a:prstGeom prst="rect">
            <a:avLst/>
          </a:prstGeom>
        </p:spPr>
        <p:txBody>
          <a:bodyPr spcFirstLastPara="1" wrap="square" lIns="91425" tIns="91425" rIns="91425" bIns="91425" anchor="t" anchorCtr="0">
            <a:noAutofit/>
          </a:bodyPr>
          <a:lstStyle/>
          <a:p>
            <a:pPr marL="0" lvl="0" indent="0">
              <a:lnSpc>
                <a:spcPct val="100000"/>
              </a:lnSpc>
              <a:buNone/>
            </a:pPr>
            <a:r>
              <a:rPr lang="en-US" sz="2000" dirty="0"/>
              <a:t>Operator metering is responsible for collecting metrics and other information about what's happening in a Kubernetes cluster, and providing a way to create reports on the collected data. </a:t>
            </a:r>
            <a:endParaRPr sz="2000" dirty="0">
              <a:solidFill>
                <a:srgbClr val="000000"/>
              </a:solidFill>
              <a:latin typeface="Overpass"/>
              <a:ea typeface="Overpass"/>
              <a:cs typeface="Overpass"/>
              <a:sym typeface="Overpass"/>
            </a:endParaRPr>
          </a:p>
        </p:txBody>
      </p:sp>
      <p:sp>
        <p:nvSpPr>
          <p:cNvPr id="811" name="Google Shape;811;p143"/>
          <p:cNvSpPr txBox="1">
            <a:spLocks noGrp="1"/>
          </p:cNvSpPr>
          <p:nvPr>
            <p:ph type="title"/>
          </p:nvPr>
        </p:nvSpPr>
        <p:spPr>
          <a:xfrm>
            <a:off x="826650" y="0"/>
            <a:ext cx="7490700" cy="89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0000"/>
                </a:solidFill>
                <a:latin typeface="Overpass"/>
                <a:ea typeface="Overpass"/>
                <a:cs typeface="Overpass"/>
                <a:sym typeface="Overpass"/>
              </a:rPr>
              <a:t>OPERATOR </a:t>
            </a:r>
            <a:r>
              <a:rPr lang="en-US" dirty="0">
                <a:solidFill>
                  <a:srgbClr val="FF0000"/>
                </a:solidFill>
                <a:latin typeface="Overpass"/>
                <a:ea typeface="Overpass"/>
                <a:cs typeface="Overpass"/>
                <a:sym typeface="Overpass"/>
              </a:rPr>
              <a:t>METERING</a:t>
            </a:r>
            <a:endParaRPr dirty="0">
              <a:solidFill>
                <a:srgbClr val="FF0000"/>
              </a:solidFill>
              <a:latin typeface="Overpass"/>
              <a:ea typeface="Overpass"/>
              <a:cs typeface="Overpass"/>
              <a:sym typeface="Overpass"/>
            </a:endParaRPr>
          </a:p>
        </p:txBody>
      </p:sp>
      <p:pic>
        <p:nvPicPr>
          <p:cNvPr id="1026" name="Picture 2" descr="Image result for operator metering image">
            <a:extLst>
              <a:ext uri="{FF2B5EF4-FFF2-40B4-BE49-F238E27FC236}">
                <a16:creationId xmlns:a16="http://schemas.microsoft.com/office/drawing/2014/main" id="{72CC5817-330A-43F7-9CF8-FD3C2BD54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8706" y="1569885"/>
            <a:ext cx="4038600" cy="1133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3" name="Picture 2">
            <a:extLst>
              <a:ext uri="{FF2B5EF4-FFF2-40B4-BE49-F238E27FC236}">
                <a16:creationId xmlns:a16="http://schemas.microsoft.com/office/drawing/2014/main" id="{F1F9745E-D358-436B-92DB-BE68722D7C00}"/>
              </a:ext>
            </a:extLst>
          </p:cNvPr>
          <p:cNvPicPr>
            <a:picLocks noChangeAspect="1"/>
          </p:cNvPicPr>
          <p:nvPr/>
        </p:nvPicPr>
        <p:blipFill>
          <a:blip r:embed="rId3"/>
          <a:stretch>
            <a:fillRect/>
          </a:stretch>
        </p:blipFill>
        <p:spPr>
          <a:xfrm>
            <a:off x="0" y="-4674"/>
            <a:ext cx="9144000" cy="4764228"/>
          </a:xfrm>
          <a:prstGeom prst="rect">
            <a:avLst/>
          </a:prstGeom>
        </p:spPr>
      </p:pic>
    </p:spTree>
    <p:extLst>
      <p:ext uri="{BB962C8B-B14F-4D97-AF65-F5344CB8AC3E}">
        <p14:creationId xmlns:p14="http://schemas.microsoft.com/office/powerpoint/2010/main" val="5824511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EFABFDBA-768C-4248-B65B-090B8CEE4C69}"/>
              </a:ext>
            </a:extLst>
          </p:cNvPr>
          <p:cNvSpPr txBox="1"/>
          <p:nvPr/>
        </p:nvSpPr>
        <p:spPr>
          <a:xfrm>
            <a:off x="541087" y="45333"/>
            <a:ext cx="8061822" cy="1077218"/>
          </a:xfrm>
          <a:prstGeom prst="rect">
            <a:avLst/>
          </a:prstGeom>
          <a:noFill/>
        </p:spPr>
        <p:txBody>
          <a:bodyPr wrap="none" rtlCol="0">
            <a:spAutoFit/>
          </a:bodyPr>
          <a:lstStyle/>
          <a:p>
            <a:pPr algn="ctr"/>
            <a:r>
              <a:rPr lang="en-US" sz="4000" dirty="0"/>
              <a:t>Lab Material</a:t>
            </a:r>
          </a:p>
          <a:p>
            <a:r>
              <a:rPr lang="en-US" sz="2400" b="1" dirty="0"/>
              <a:t>https://github.com/jimgarrett123/openshift_workshop/</a:t>
            </a:r>
            <a:endParaRPr lang="en-US" sz="2400" dirty="0"/>
          </a:p>
        </p:txBody>
      </p:sp>
      <p:sp>
        <p:nvSpPr>
          <p:cNvPr id="4" name="TextBox 3">
            <a:extLst>
              <a:ext uri="{FF2B5EF4-FFF2-40B4-BE49-F238E27FC236}">
                <a16:creationId xmlns:a16="http://schemas.microsoft.com/office/drawing/2014/main" id="{EDED9E73-1934-453B-B535-E278E27395EF}"/>
              </a:ext>
            </a:extLst>
          </p:cNvPr>
          <p:cNvSpPr txBox="1"/>
          <p:nvPr/>
        </p:nvSpPr>
        <p:spPr>
          <a:xfrm>
            <a:off x="1019583" y="1720125"/>
            <a:ext cx="7104830" cy="1138773"/>
          </a:xfrm>
          <a:prstGeom prst="rect">
            <a:avLst/>
          </a:prstGeom>
          <a:noFill/>
        </p:spPr>
        <p:txBody>
          <a:bodyPr wrap="none" rtlCol="0">
            <a:spAutoFit/>
          </a:bodyPr>
          <a:lstStyle/>
          <a:p>
            <a:pPr algn="ctr"/>
            <a:r>
              <a:rPr lang="en-US" sz="4000" dirty="0"/>
              <a:t>OpenShift Console Login</a:t>
            </a:r>
          </a:p>
          <a:p>
            <a:r>
              <a:rPr lang="en-US" sz="2800" dirty="0"/>
              <a:t>https://master.kpmg-d532.open.redhat.com</a:t>
            </a:r>
            <a:endParaRPr lang="en-US" sz="6600" dirty="0"/>
          </a:p>
        </p:txBody>
      </p:sp>
      <p:sp>
        <p:nvSpPr>
          <p:cNvPr id="5" name="TextBox 4">
            <a:extLst>
              <a:ext uri="{FF2B5EF4-FFF2-40B4-BE49-F238E27FC236}">
                <a16:creationId xmlns:a16="http://schemas.microsoft.com/office/drawing/2014/main" id="{9A4F3C11-5183-4F56-9C1A-DF9E0FC50ABF}"/>
              </a:ext>
            </a:extLst>
          </p:cNvPr>
          <p:cNvSpPr txBox="1"/>
          <p:nvPr/>
        </p:nvSpPr>
        <p:spPr>
          <a:xfrm>
            <a:off x="411244" y="2953048"/>
            <a:ext cx="8538446" cy="1323439"/>
          </a:xfrm>
          <a:prstGeom prst="rect">
            <a:avLst/>
          </a:prstGeom>
          <a:noFill/>
        </p:spPr>
        <p:txBody>
          <a:bodyPr wrap="square" rtlCol="0">
            <a:spAutoFit/>
          </a:bodyPr>
          <a:lstStyle/>
          <a:p>
            <a:pPr algn="ctr"/>
            <a:r>
              <a:rPr lang="en-US" sz="4000" dirty="0"/>
              <a:t>OC Login</a:t>
            </a:r>
          </a:p>
          <a:p>
            <a:r>
              <a:rPr lang="en-US" sz="2000" dirty="0" err="1"/>
              <a:t>oc</a:t>
            </a:r>
            <a:r>
              <a:rPr lang="en-US" sz="2000" dirty="0"/>
              <a:t> login </a:t>
            </a:r>
            <a:r>
              <a:rPr lang="en-US" sz="2000" dirty="0">
                <a:hlinkClick r:id="rId3"/>
              </a:rPr>
              <a:t>https://master.kpmg-d532.open.redhat.com</a:t>
            </a:r>
            <a:r>
              <a:rPr lang="en-US" sz="2000" dirty="0"/>
              <a:t> –u &lt;user#&gt;</a:t>
            </a:r>
            <a:endParaRPr lang="en-US" sz="4000" dirty="0"/>
          </a:p>
          <a:p>
            <a:r>
              <a:rPr lang="en-US" sz="2000" dirty="0"/>
              <a:t>Password: </a:t>
            </a:r>
            <a:r>
              <a:rPr lang="en-US" sz="2000" b="1" dirty="0" err="1"/>
              <a:t>openshift</a:t>
            </a:r>
            <a:endParaRPr lang="en-US" sz="2000" b="1" dirty="0"/>
          </a:p>
        </p:txBody>
      </p:sp>
    </p:spTree>
    <p:extLst>
      <p:ext uri="{BB962C8B-B14F-4D97-AF65-F5344CB8AC3E}">
        <p14:creationId xmlns:p14="http://schemas.microsoft.com/office/powerpoint/2010/main" val="42484512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F7B1D001-9071-4AEE-B1AB-8728394E3FB3}"/>
              </a:ext>
            </a:extLst>
          </p:cNvPr>
          <p:cNvSpPr txBox="1"/>
          <p:nvPr/>
        </p:nvSpPr>
        <p:spPr>
          <a:xfrm>
            <a:off x="2602550" y="102870"/>
            <a:ext cx="3938899" cy="523220"/>
          </a:xfrm>
          <a:prstGeom prst="rect">
            <a:avLst/>
          </a:prstGeom>
          <a:noFill/>
        </p:spPr>
        <p:txBody>
          <a:bodyPr wrap="none" rtlCol="0">
            <a:spAutoFit/>
          </a:bodyPr>
          <a:lstStyle/>
          <a:p>
            <a:r>
              <a:rPr lang="en-US" sz="2800" b="1" dirty="0">
                <a:solidFill>
                  <a:srgbClr val="FF0000"/>
                </a:solidFill>
              </a:rPr>
              <a:t>Setting up client tools</a:t>
            </a:r>
          </a:p>
        </p:txBody>
      </p:sp>
      <p:pic>
        <p:nvPicPr>
          <p:cNvPr id="4" name="Picture 3">
            <a:extLst>
              <a:ext uri="{FF2B5EF4-FFF2-40B4-BE49-F238E27FC236}">
                <a16:creationId xmlns:a16="http://schemas.microsoft.com/office/drawing/2014/main" id="{5DA64C5E-AD80-49A1-AE86-93A3F5B4F803}"/>
              </a:ext>
            </a:extLst>
          </p:cNvPr>
          <p:cNvPicPr>
            <a:picLocks noChangeAspect="1"/>
          </p:cNvPicPr>
          <p:nvPr/>
        </p:nvPicPr>
        <p:blipFill>
          <a:blip r:embed="rId3"/>
          <a:stretch>
            <a:fillRect/>
          </a:stretch>
        </p:blipFill>
        <p:spPr>
          <a:xfrm>
            <a:off x="1644967" y="1010602"/>
            <a:ext cx="6562725" cy="2962275"/>
          </a:xfrm>
          <a:prstGeom prst="rect">
            <a:avLst/>
          </a:prstGeom>
        </p:spPr>
      </p:pic>
      <p:sp>
        <p:nvSpPr>
          <p:cNvPr id="5" name="Rectangle: Rounded Corners 4">
            <a:extLst>
              <a:ext uri="{FF2B5EF4-FFF2-40B4-BE49-F238E27FC236}">
                <a16:creationId xmlns:a16="http://schemas.microsoft.com/office/drawing/2014/main" id="{D3B95689-DB09-425E-AA9C-017FA4F70F71}"/>
              </a:ext>
            </a:extLst>
          </p:cNvPr>
          <p:cNvSpPr/>
          <p:nvPr/>
        </p:nvSpPr>
        <p:spPr>
          <a:xfrm>
            <a:off x="2011680" y="2148840"/>
            <a:ext cx="2720340" cy="4229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18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FA7AF-7155-467F-B26A-1628987F51B7}"/>
              </a:ext>
            </a:extLst>
          </p:cNvPr>
          <p:cNvPicPr>
            <a:picLocks noChangeAspect="1"/>
          </p:cNvPicPr>
          <p:nvPr/>
        </p:nvPicPr>
        <p:blipFill>
          <a:blip r:embed="rId3"/>
          <a:stretch>
            <a:fillRect/>
          </a:stretch>
        </p:blipFill>
        <p:spPr>
          <a:xfrm>
            <a:off x="0" y="265638"/>
            <a:ext cx="9144000" cy="4612223"/>
          </a:xfrm>
          <a:prstGeom prst="rect">
            <a:avLst/>
          </a:prstGeom>
        </p:spPr>
      </p:pic>
      <p:sp>
        <p:nvSpPr>
          <p:cNvPr id="5" name="Rectangle: Rounded Corners 4">
            <a:extLst>
              <a:ext uri="{FF2B5EF4-FFF2-40B4-BE49-F238E27FC236}">
                <a16:creationId xmlns:a16="http://schemas.microsoft.com/office/drawing/2014/main" id="{9B817D3D-1A54-486B-B7AF-ABC2B42031B0}"/>
              </a:ext>
            </a:extLst>
          </p:cNvPr>
          <p:cNvSpPr/>
          <p:nvPr/>
        </p:nvSpPr>
        <p:spPr>
          <a:xfrm>
            <a:off x="0" y="4274820"/>
            <a:ext cx="5360670" cy="4914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4423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E9B72-6F2E-432D-8BE9-77C3B2BC559F}"/>
              </a:ext>
            </a:extLst>
          </p:cNvPr>
          <p:cNvPicPr>
            <a:picLocks noChangeAspect="1"/>
          </p:cNvPicPr>
          <p:nvPr/>
        </p:nvPicPr>
        <p:blipFill>
          <a:blip r:embed="rId2"/>
          <a:stretch>
            <a:fillRect/>
          </a:stretch>
        </p:blipFill>
        <p:spPr>
          <a:xfrm>
            <a:off x="1776412" y="0"/>
            <a:ext cx="5362575" cy="4657725"/>
          </a:xfrm>
          <a:prstGeom prst="rect">
            <a:avLst/>
          </a:prstGeom>
        </p:spPr>
      </p:pic>
    </p:spTree>
    <p:extLst>
      <p:ext uri="{BB962C8B-B14F-4D97-AF65-F5344CB8AC3E}">
        <p14:creationId xmlns:p14="http://schemas.microsoft.com/office/powerpoint/2010/main" val="7195654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C379EA-C0D7-449E-AE0C-E666F804C9EE}"/>
              </a:ext>
            </a:extLst>
          </p:cNvPr>
          <p:cNvPicPr>
            <a:picLocks noChangeAspect="1"/>
          </p:cNvPicPr>
          <p:nvPr/>
        </p:nvPicPr>
        <p:blipFill>
          <a:blip r:embed="rId2"/>
          <a:stretch>
            <a:fillRect/>
          </a:stretch>
        </p:blipFill>
        <p:spPr>
          <a:xfrm>
            <a:off x="109537" y="286030"/>
            <a:ext cx="8924925" cy="4187358"/>
          </a:xfrm>
          <a:prstGeom prst="rect">
            <a:avLst/>
          </a:prstGeom>
        </p:spPr>
      </p:pic>
      <p:sp>
        <p:nvSpPr>
          <p:cNvPr id="5" name="Rectangle: Rounded Corners 4">
            <a:extLst>
              <a:ext uri="{FF2B5EF4-FFF2-40B4-BE49-F238E27FC236}">
                <a16:creationId xmlns:a16="http://schemas.microsoft.com/office/drawing/2014/main" id="{4F68512C-3A4F-41B7-993C-93BEEDCB7A0B}"/>
              </a:ext>
            </a:extLst>
          </p:cNvPr>
          <p:cNvSpPr/>
          <p:nvPr/>
        </p:nvSpPr>
        <p:spPr>
          <a:xfrm>
            <a:off x="109537" y="3612776"/>
            <a:ext cx="6569169" cy="6275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881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898750"/>
            <a:ext cx="8823960" cy="3707539"/>
          </a:xfrm>
        </p:spPr>
        <p:txBody>
          <a:bodyPr/>
          <a:lstStyle/>
          <a:p>
            <a:pPr>
              <a:buNone/>
            </a:pPr>
            <a:r>
              <a:rPr lang="en-US" b="1" dirty="0"/>
              <a:t>Step 1: Add a new project from the command line</a:t>
            </a:r>
          </a:p>
          <a:p>
            <a:pPr>
              <a:buNone/>
            </a:pPr>
            <a:endParaRPr lang="en-US" dirty="0"/>
          </a:p>
          <a:p>
            <a:pPr>
              <a:buNone/>
            </a:pPr>
            <a:r>
              <a:rPr lang="en-US" dirty="0"/>
              <a:t>$ </a:t>
            </a:r>
            <a:r>
              <a:rPr lang="en-US" dirty="0" err="1"/>
              <a:t>oc</a:t>
            </a:r>
            <a:r>
              <a:rPr lang="en-US" dirty="0"/>
              <a:t> new-project </a:t>
            </a:r>
            <a:r>
              <a:rPr lang="en-US" dirty="0" err="1"/>
              <a:t>mycliproject-UserName</a:t>
            </a:r>
            <a:r>
              <a:rPr lang="en-US" dirty="0"/>
              <a:t> --description="My CLI Project" --display-name="CLI Project“</a:t>
            </a:r>
          </a:p>
          <a:p>
            <a:pPr>
              <a:buNone/>
            </a:pPr>
            <a:endParaRPr lang="en-US" dirty="0"/>
          </a:p>
          <a:p>
            <a:pPr>
              <a:buNone/>
            </a:pPr>
            <a:r>
              <a:rPr lang="en-US" b="1" dirty="0"/>
              <a:t>Step 2: Create an application from a Docker Image</a:t>
            </a:r>
          </a:p>
          <a:p>
            <a:pPr>
              <a:buNone/>
            </a:pPr>
            <a:endParaRPr lang="en-US" dirty="0"/>
          </a:p>
          <a:p>
            <a:pPr>
              <a:buNone/>
            </a:pPr>
            <a:r>
              <a:rPr lang="en-US" dirty="0"/>
              <a:t>$ </a:t>
            </a:r>
            <a:r>
              <a:rPr lang="en-US" dirty="0" err="1"/>
              <a:t>oc</a:t>
            </a:r>
            <a:r>
              <a:rPr lang="en-US" dirty="0"/>
              <a:t> new-app </a:t>
            </a:r>
            <a:r>
              <a:rPr lang="en-US" dirty="0" err="1"/>
              <a:t>redhatworkshops</a:t>
            </a:r>
            <a:r>
              <a:rPr lang="en-US" dirty="0"/>
              <a:t>/welcome-php --name=welcome</a:t>
            </a:r>
          </a:p>
          <a:p>
            <a:pPr>
              <a:buNone/>
            </a:pPr>
            <a:r>
              <a:rPr lang="en-US" dirty="0"/>
              <a:t>*</a:t>
            </a:r>
          </a:p>
          <a:p>
            <a:pPr>
              <a:buNone/>
            </a:pPr>
            <a:r>
              <a:rPr lang="en-US" dirty="0"/>
              <a:t>*</a:t>
            </a:r>
          </a:p>
          <a:p>
            <a:pPr>
              <a:buNone/>
            </a:pPr>
            <a:r>
              <a:rPr lang="en-US" dirty="0"/>
              <a:t>*</a:t>
            </a:r>
          </a:p>
          <a:p>
            <a:pPr>
              <a:buNone/>
            </a:pPr>
            <a:r>
              <a:rPr lang="en-US" b="1" dirty="0"/>
              <a:t>Step 4: Try your application</a:t>
            </a:r>
          </a:p>
          <a:p>
            <a:pPr>
              <a:buNone/>
            </a:pPr>
            <a:endParaRPr lang="en-US" dirty="0"/>
          </a:p>
        </p:txBody>
      </p:sp>
      <p:sp>
        <p:nvSpPr>
          <p:cNvPr id="8" name="TextBox 7">
            <a:extLst>
              <a:ext uri="{FF2B5EF4-FFF2-40B4-BE49-F238E27FC236}">
                <a16:creationId xmlns:a16="http://schemas.microsoft.com/office/drawing/2014/main" id="{72F62106-A8C5-474D-A873-AFE57D39CDBF}"/>
              </a:ext>
            </a:extLst>
          </p:cNvPr>
          <p:cNvSpPr txBox="1"/>
          <p:nvPr/>
        </p:nvSpPr>
        <p:spPr>
          <a:xfrm>
            <a:off x="1570843" y="98406"/>
            <a:ext cx="6070893" cy="461665"/>
          </a:xfrm>
          <a:prstGeom prst="rect">
            <a:avLst/>
          </a:prstGeom>
          <a:noFill/>
        </p:spPr>
        <p:txBody>
          <a:bodyPr wrap="none" rtlCol="0">
            <a:spAutoFit/>
          </a:bodyPr>
          <a:lstStyle/>
          <a:p>
            <a:r>
              <a:rPr lang="en-US" sz="2400" dirty="0">
                <a:solidFill>
                  <a:srgbClr val="FF0000"/>
                </a:solidFill>
              </a:rPr>
              <a:t>Lab 1: Create an App from a Docker Image</a:t>
            </a:r>
          </a:p>
        </p:txBody>
      </p:sp>
    </p:spTree>
    <p:extLst>
      <p:ext uri="{BB962C8B-B14F-4D97-AF65-F5344CB8AC3E}">
        <p14:creationId xmlns:p14="http://schemas.microsoft.com/office/powerpoint/2010/main" val="3122116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918005"/>
            <a:ext cx="8823960" cy="3482545"/>
          </a:xfrm>
        </p:spPr>
        <p:txBody>
          <a:bodyPr/>
          <a:lstStyle/>
          <a:p>
            <a:pPr>
              <a:buNone/>
            </a:pPr>
            <a:r>
              <a:rPr lang="en-US" b="1" dirty="0"/>
              <a:t>Create an application based on an image from Docker Hub (</a:t>
            </a:r>
            <a:r>
              <a:rPr lang="en-US" b="1" dirty="0">
                <a:hlinkClick r:id="rId3"/>
              </a:rPr>
              <a:t>https://hub.docker.com</a:t>
            </a:r>
            <a:r>
              <a:rPr lang="en-US" b="1" dirty="0"/>
              <a:t>) :</a:t>
            </a:r>
          </a:p>
          <a:p>
            <a:pPr>
              <a:buNone/>
            </a:pPr>
            <a:endParaRPr lang="en-US" b="1" dirty="0"/>
          </a:p>
          <a:p>
            <a:pPr>
              <a:buNone/>
            </a:pPr>
            <a:r>
              <a:rPr lang="en-US" dirty="0"/>
              <a:t>$ </a:t>
            </a:r>
            <a:r>
              <a:rPr lang="en-US" dirty="0" err="1"/>
              <a:t>oc</a:t>
            </a:r>
            <a:r>
              <a:rPr lang="en-US" dirty="0"/>
              <a:t> new-app </a:t>
            </a:r>
            <a:r>
              <a:rPr lang="en-US" dirty="0" err="1"/>
              <a:t>redhatworkshops</a:t>
            </a:r>
            <a:r>
              <a:rPr lang="en-US" dirty="0"/>
              <a:t>/welcome-php --name=welcome</a:t>
            </a:r>
          </a:p>
          <a:p>
            <a:pPr>
              <a:buNone/>
            </a:pPr>
            <a:endParaRPr lang="en-US" b="1" dirty="0"/>
          </a:p>
          <a:p>
            <a:pPr>
              <a:buNone/>
            </a:pPr>
            <a:r>
              <a:rPr lang="en-US" b="1" dirty="0"/>
              <a:t>Create an application based on an image from a private registry:</a:t>
            </a:r>
          </a:p>
          <a:p>
            <a:pPr>
              <a:buNone/>
            </a:pPr>
            <a:endParaRPr lang="en-US" b="1" dirty="0"/>
          </a:p>
          <a:p>
            <a:pPr>
              <a:buNone/>
            </a:pPr>
            <a:r>
              <a:rPr lang="en-US" dirty="0"/>
              <a:t>$ </a:t>
            </a:r>
            <a:r>
              <a:rPr lang="en-US" dirty="0" err="1"/>
              <a:t>oc</a:t>
            </a:r>
            <a:r>
              <a:rPr lang="en-US" dirty="0"/>
              <a:t> new-app --docker-image=myregistry.com/</a:t>
            </a:r>
            <a:r>
              <a:rPr lang="en-US" dirty="0" err="1"/>
              <a:t>mycompany</a:t>
            </a:r>
            <a:r>
              <a:rPr lang="en-US" dirty="0"/>
              <a:t>/</a:t>
            </a:r>
            <a:r>
              <a:rPr lang="en-US" dirty="0" err="1"/>
              <a:t>myapp</a:t>
            </a:r>
            <a:r>
              <a:rPr lang="en-US" dirty="0"/>
              <a:t> --name=</a:t>
            </a:r>
            <a:r>
              <a:rPr lang="en-US" dirty="0" err="1"/>
              <a:t>myapp</a:t>
            </a:r>
            <a:endParaRPr lang="en-US" dirty="0"/>
          </a:p>
          <a:p>
            <a:pPr>
              <a:buNone/>
            </a:pPr>
            <a:endParaRPr lang="en-US" b="1" dirty="0"/>
          </a:p>
          <a:p>
            <a:pPr>
              <a:buNone/>
            </a:pPr>
            <a:r>
              <a:rPr lang="en-US" b="1" dirty="0"/>
              <a:t>Create an application based on source code stored in a Git repository:</a:t>
            </a:r>
          </a:p>
          <a:p>
            <a:pPr>
              <a:buNone/>
            </a:pPr>
            <a:endParaRPr lang="en-US" b="1" dirty="0"/>
          </a:p>
          <a:p>
            <a:pPr>
              <a:buNone/>
            </a:pPr>
            <a:r>
              <a:rPr lang="en-US" dirty="0"/>
              <a:t>$ </a:t>
            </a:r>
            <a:r>
              <a:rPr lang="en-US" dirty="0" err="1"/>
              <a:t>oc</a:t>
            </a:r>
            <a:r>
              <a:rPr lang="en-US" dirty="0"/>
              <a:t> new-app https://github.com/openshift/ruby-hello-world --name=ruby-hello</a:t>
            </a:r>
          </a:p>
          <a:p>
            <a:pPr>
              <a:buNone/>
            </a:pPr>
            <a:endParaRPr lang="en-US" b="1" dirty="0"/>
          </a:p>
        </p:txBody>
      </p:sp>
      <p:sp>
        <p:nvSpPr>
          <p:cNvPr id="3" name="TextBox 2">
            <a:extLst>
              <a:ext uri="{FF2B5EF4-FFF2-40B4-BE49-F238E27FC236}">
                <a16:creationId xmlns:a16="http://schemas.microsoft.com/office/drawing/2014/main" id="{CE66F84D-E8A0-4DEF-A202-4A8D6BEBEDFA}"/>
              </a:ext>
            </a:extLst>
          </p:cNvPr>
          <p:cNvSpPr txBox="1"/>
          <p:nvPr/>
        </p:nvSpPr>
        <p:spPr>
          <a:xfrm>
            <a:off x="3044003" y="242590"/>
            <a:ext cx="3124573" cy="523220"/>
          </a:xfrm>
          <a:prstGeom prst="rect">
            <a:avLst/>
          </a:prstGeom>
          <a:noFill/>
        </p:spPr>
        <p:txBody>
          <a:bodyPr wrap="none" rtlCol="0">
            <a:spAutoFit/>
          </a:bodyPr>
          <a:lstStyle/>
          <a:p>
            <a:r>
              <a:rPr lang="en-US" sz="2800" dirty="0">
                <a:solidFill>
                  <a:srgbClr val="FF0000"/>
                </a:solidFill>
              </a:rPr>
              <a:t>Create Application</a:t>
            </a:r>
          </a:p>
        </p:txBody>
      </p:sp>
    </p:spTree>
    <p:extLst>
      <p:ext uri="{BB962C8B-B14F-4D97-AF65-F5344CB8AC3E}">
        <p14:creationId xmlns:p14="http://schemas.microsoft.com/office/powerpoint/2010/main" val="35884642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2: Create an App using Docker Build</a:t>
            </a:r>
          </a:p>
        </p:txBody>
      </p:sp>
      <p:pic>
        <p:nvPicPr>
          <p:cNvPr id="4" name="Picture 3">
            <a:extLst>
              <a:ext uri="{FF2B5EF4-FFF2-40B4-BE49-F238E27FC236}">
                <a16:creationId xmlns:a16="http://schemas.microsoft.com/office/drawing/2014/main" id="{BA5FEB59-D461-44AE-9015-4E39B323BCE0}"/>
              </a:ext>
            </a:extLst>
          </p:cNvPr>
          <p:cNvPicPr>
            <a:picLocks noChangeAspect="1"/>
          </p:cNvPicPr>
          <p:nvPr/>
        </p:nvPicPr>
        <p:blipFill>
          <a:blip r:embed="rId3"/>
          <a:stretch>
            <a:fillRect/>
          </a:stretch>
        </p:blipFill>
        <p:spPr>
          <a:xfrm>
            <a:off x="0" y="1277294"/>
            <a:ext cx="9144000" cy="2588911"/>
          </a:xfrm>
          <a:prstGeom prst="rect">
            <a:avLst/>
          </a:prstGeom>
        </p:spPr>
      </p:pic>
    </p:spTree>
    <p:extLst>
      <p:ext uri="{BB962C8B-B14F-4D97-AF65-F5344CB8AC3E}">
        <p14:creationId xmlns:p14="http://schemas.microsoft.com/office/powerpoint/2010/main" val="756498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5" name="Picture 4">
            <a:extLst>
              <a:ext uri="{FF2B5EF4-FFF2-40B4-BE49-F238E27FC236}">
                <a16:creationId xmlns:a16="http://schemas.microsoft.com/office/drawing/2014/main" id="{F1A7F915-1382-415E-9CEF-6327790FAB97}"/>
              </a:ext>
            </a:extLst>
          </p:cNvPr>
          <p:cNvPicPr>
            <a:picLocks noChangeAspect="1"/>
          </p:cNvPicPr>
          <p:nvPr/>
        </p:nvPicPr>
        <p:blipFill>
          <a:blip r:embed="rId3"/>
          <a:stretch>
            <a:fillRect/>
          </a:stretch>
        </p:blipFill>
        <p:spPr>
          <a:xfrm>
            <a:off x="1" y="485578"/>
            <a:ext cx="9144000" cy="4157447"/>
          </a:xfrm>
          <a:prstGeom prst="rect">
            <a:avLst/>
          </a:prstGeom>
        </p:spPr>
      </p:pic>
      <p:sp>
        <p:nvSpPr>
          <p:cNvPr id="7" name="TextBox 6">
            <a:extLst>
              <a:ext uri="{FF2B5EF4-FFF2-40B4-BE49-F238E27FC236}">
                <a16:creationId xmlns:a16="http://schemas.microsoft.com/office/drawing/2014/main" id="{4FC7B462-605A-4967-A974-2F9A0B775FFF}"/>
              </a:ext>
            </a:extLst>
          </p:cNvPr>
          <p:cNvSpPr txBox="1"/>
          <p:nvPr/>
        </p:nvSpPr>
        <p:spPr>
          <a:xfrm>
            <a:off x="27596" y="491882"/>
            <a:ext cx="3661530" cy="584775"/>
          </a:xfrm>
          <a:prstGeom prst="rect">
            <a:avLst/>
          </a:prstGeom>
          <a:noFill/>
        </p:spPr>
        <p:txBody>
          <a:bodyPr wrap="square" rtlCol="0">
            <a:spAutoFit/>
          </a:bodyPr>
          <a:lstStyle/>
          <a:p>
            <a:r>
              <a:rPr lang="en-US" sz="3200" dirty="0"/>
              <a:t>Lead Architect</a:t>
            </a:r>
          </a:p>
        </p:txBody>
      </p:sp>
    </p:spTree>
    <p:extLst>
      <p:ext uri="{BB962C8B-B14F-4D97-AF65-F5344CB8AC3E}">
        <p14:creationId xmlns:p14="http://schemas.microsoft.com/office/powerpoint/2010/main" val="40058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3: Using the Web Console</a:t>
            </a:r>
          </a:p>
        </p:txBody>
      </p:sp>
      <p:sp>
        <p:nvSpPr>
          <p:cNvPr id="2" name="TextBox 1">
            <a:extLst>
              <a:ext uri="{FF2B5EF4-FFF2-40B4-BE49-F238E27FC236}">
                <a16:creationId xmlns:a16="http://schemas.microsoft.com/office/drawing/2014/main" id="{00EDCEDF-6D19-4987-9D29-66AF38E7C6C7}"/>
              </a:ext>
            </a:extLst>
          </p:cNvPr>
          <p:cNvSpPr txBox="1"/>
          <p:nvPr/>
        </p:nvSpPr>
        <p:spPr>
          <a:xfrm>
            <a:off x="367238" y="1743491"/>
            <a:ext cx="8776762" cy="461665"/>
          </a:xfrm>
          <a:prstGeom prst="rect">
            <a:avLst/>
          </a:prstGeom>
          <a:noFill/>
        </p:spPr>
        <p:txBody>
          <a:bodyPr wrap="none" rtlCol="0">
            <a:spAutoFit/>
          </a:bodyPr>
          <a:lstStyle/>
          <a:p>
            <a:r>
              <a:rPr lang="en-US" sz="2400" dirty="0"/>
              <a:t>In this lab exercise, we will review the OpenShift Web Console.</a:t>
            </a:r>
          </a:p>
        </p:txBody>
      </p:sp>
    </p:spTree>
    <p:extLst>
      <p:ext uri="{BB962C8B-B14F-4D97-AF65-F5344CB8AC3E}">
        <p14:creationId xmlns:p14="http://schemas.microsoft.com/office/powerpoint/2010/main" val="18023982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Learn how to create an application using source code and the JBoss EAP builder image.</a:t>
            </a:r>
          </a:p>
          <a:p>
            <a:pPr>
              <a:buNone/>
            </a:pPr>
            <a:endParaRPr lang="en-US" sz="2000" dirty="0"/>
          </a:p>
          <a:p>
            <a:pPr>
              <a:buNone/>
            </a:pPr>
            <a:r>
              <a:rPr lang="en-US" sz="2000" dirty="0"/>
              <a:t>The EAP builder image:</a:t>
            </a:r>
          </a:p>
          <a:p>
            <a:pPr marL="342900" indent="-342900"/>
            <a:r>
              <a:rPr lang="en-US" sz="2000" dirty="0"/>
              <a:t>Found in a </a:t>
            </a:r>
            <a:r>
              <a:rPr lang="en-US" sz="2000" dirty="0" err="1"/>
              <a:t>Github</a:t>
            </a:r>
            <a:r>
              <a:rPr lang="en-US" sz="2000" dirty="0"/>
              <a:t> source code repository</a:t>
            </a:r>
          </a:p>
          <a:p>
            <a:pPr marL="342900" indent="-342900"/>
            <a:r>
              <a:rPr lang="en-US" sz="2000" dirty="0"/>
              <a:t>Contains source code tree formatted to match JBoss EAP</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p:txBody>
          <a:bodyPr/>
          <a:lstStyle/>
          <a:p>
            <a:pPr algn="ctr"/>
            <a:r>
              <a:rPr lang="en-US" b="1" dirty="0">
                <a:solidFill>
                  <a:srgbClr val="FF0000"/>
                </a:solidFill>
              </a:rPr>
              <a:t>Lab 4: Creating an application using JBoss EAP builder image</a:t>
            </a:r>
            <a:endParaRPr lang="en-US" dirty="0">
              <a:solidFill>
                <a:srgbClr val="FF0000"/>
              </a:solidFill>
            </a:endParaRPr>
          </a:p>
        </p:txBody>
      </p:sp>
    </p:spTree>
    <p:extLst>
      <p:ext uri="{BB962C8B-B14F-4D97-AF65-F5344CB8AC3E}">
        <p14:creationId xmlns:p14="http://schemas.microsoft.com/office/powerpoint/2010/main" val="22048047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Out of the box </a:t>
            </a:r>
            <a:r>
              <a:rPr lang="en-US" sz="2000" dirty="0" err="1"/>
              <a:t>Openshift</a:t>
            </a:r>
            <a:r>
              <a:rPr lang="en-US" sz="2000" dirty="0"/>
              <a:t> contains a registry of existing container templates that can be use to provision new containers.</a:t>
            </a:r>
          </a:p>
          <a:p>
            <a:pPr>
              <a:buNone/>
            </a:pPr>
            <a:endParaRPr lang="en-US" sz="2000" dirty="0"/>
          </a:p>
          <a:p>
            <a:pPr>
              <a:buNone/>
            </a:pPr>
            <a:r>
              <a:rPr lang="en-US" sz="2000" dirty="0"/>
              <a:t>In this workshop you will use existing templates to provision a </a:t>
            </a:r>
            <a:r>
              <a:rPr lang="en-US" sz="2000" dirty="0" err="1"/>
              <a:t>MySql</a:t>
            </a:r>
            <a:r>
              <a:rPr lang="en-US" sz="2000" dirty="0"/>
              <a:t> database and a PHP application.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5: Use a Template to provision a container</a:t>
            </a:r>
            <a:endParaRPr lang="en-US" dirty="0">
              <a:solidFill>
                <a:srgbClr val="FF0000"/>
              </a:solidFill>
            </a:endParaRPr>
          </a:p>
        </p:txBody>
      </p:sp>
    </p:spTree>
    <p:extLst>
      <p:ext uri="{BB962C8B-B14F-4D97-AF65-F5344CB8AC3E}">
        <p14:creationId xmlns:p14="http://schemas.microsoft.com/office/powerpoint/2010/main" val="38320844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One of the features provided by </a:t>
            </a:r>
            <a:r>
              <a:rPr lang="en-US" sz="2000" dirty="0" err="1"/>
              <a:t>Openshift</a:t>
            </a:r>
            <a:r>
              <a:rPr lang="en-US" sz="2000" dirty="0"/>
              <a:t> is the ability to dynamically scale the number of container instances (in pods) up/down.</a:t>
            </a:r>
          </a:p>
          <a:p>
            <a:pPr>
              <a:buNone/>
            </a:pPr>
            <a:endParaRPr lang="en-US" sz="2000" dirty="0"/>
          </a:p>
          <a:p>
            <a:pPr>
              <a:buNone/>
            </a:pPr>
            <a:r>
              <a:rPr lang="en-US" sz="2000" dirty="0"/>
              <a:t>In this lab you will experiment with this feature.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6: Scale Application Instances Up/Down</a:t>
            </a:r>
            <a:endParaRPr lang="en-US" dirty="0">
              <a:solidFill>
                <a:srgbClr val="FF0000"/>
              </a:solidFill>
            </a:endParaRPr>
          </a:p>
        </p:txBody>
      </p:sp>
    </p:spTree>
    <p:extLst>
      <p:ext uri="{BB962C8B-B14F-4D97-AF65-F5344CB8AC3E}">
        <p14:creationId xmlns:p14="http://schemas.microsoft.com/office/powerpoint/2010/main" val="35852866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learn to deploy a war file. We will assume that you built your source code outside of OpenShift build process and want to download the WAR file on your workstation.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7: Binary Deployment of a WAR file</a:t>
            </a:r>
            <a:endParaRPr lang="en-US" dirty="0">
              <a:solidFill>
                <a:srgbClr val="FF0000"/>
              </a:solidFill>
            </a:endParaRPr>
          </a:p>
        </p:txBody>
      </p:sp>
    </p:spTree>
    <p:extLst>
      <p:ext uri="{BB962C8B-B14F-4D97-AF65-F5344CB8AC3E}">
        <p14:creationId xmlns:p14="http://schemas.microsoft.com/office/powerpoint/2010/main" val="28671289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set up your application to encrypt traffic with the OpenShift Wildcard certificate.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8: How to configure SSL</a:t>
            </a:r>
            <a:endParaRPr lang="en-US" dirty="0">
              <a:solidFill>
                <a:srgbClr val="FF0000"/>
              </a:solidFill>
            </a:endParaRPr>
          </a:p>
        </p:txBody>
      </p:sp>
    </p:spTree>
    <p:extLst>
      <p:ext uri="{BB962C8B-B14F-4D97-AF65-F5344CB8AC3E}">
        <p14:creationId xmlns:p14="http://schemas.microsoft.com/office/powerpoint/2010/main" val="29618712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4057650"/>
          </a:xfrm>
        </p:spPr>
        <p:txBody>
          <a:bodyPr/>
          <a:lstStyle/>
          <a:p>
            <a:pPr>
              <a:buNone/>
            </a:pPr>
            <a:r>
              <a:rPr lang="en-US" sz="1800" dirty="0"/>
              <a:t>Blue-green deployment is a release strategy that can be utilized by developers for deploying software in a production environment. Blue can be one particular production environment whereas green can define an identical production environment. Under blue-green deployment strategy, software developers are able to minimize downtime and reduce risk.</a:t>
            </a:r>
          </a:p>
          <a:p>
            <a:pPr>
              <a:buNone/>
            </a:pPr>
            <a:endParaRPr lang="en-US" sz="1800" dirty="0"/>
          </a:p>
          <a:p>
            <a:pPr>
              <a:buNone/>
            </a:pPr>
            <a:r>
              <a:rPr lang="en-US" sz="1800" dirty="0"/>
              <a:t>In this Lab, we will be:</a:t>
            </a:r>
          </a:p>
          <a:p>
            <a:pPr marL="342900" indent="-342900"/>
            <a:r>
              <a:rPr lang="en-US" sz="1800" dirty="0"/>
              <a:t>Deploying two versions of the same application. </a:t>
            </a:r>
          </a:p>
          <a:p>
            <a:pPr marL="342900" indent="-342900"/>
            <a:r>
              <a:rPr lang="en-US" sz="1800" dirty="0"/>
              <a:t>The first version will display a blue rectangle.</a:t>
            </a:r>
          </a:p>
          <a:p>
            <a:pPr marL="342900" indent="-342900"/>
            <a:r>
              <a:rPr lang="en-US" sz="1800" dirty="0"/>
              <a:t>The second version will displays a green rectangle.</a:t>
            </a:r>
          </a:p>
          <a:p>
            <a:pPr marL="342900" indent="-342900"/>
            <a:r>
              <a:rPr lang="en-US" sz="1800" dirty="0"/>
              <a:t>We will then switch the FQDN from the first application (blue) to the second application (green).</a:t>
            </a:r>
          </a:p>
          <a:p>
            <a:pPr>
              <a:buNone/>
            </a:pPr>
            <a:endParaRPr lang="en-US" sz="2000" dirty="0"/>
          </a:p>
          <a:p>
            <a:pPr>
              <a:buNone/>
            </a:pPr>
            <a:endParaRPr lang="en-US" sz="2000" dirty="0"/>
          </a:p>
          <a:p>
            <a:pPr>
              <a:buNone/>
            </a:pP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9: Blue Green Deployments</a:t>
            </a:r>
            <a:endParaRPr lang="en-US" dirty="0">
              <a:solidFill>
                <a:srgbClr val="FF0000"/>
              </a:solidFill>
            </a:endParaRPr>
          </a:p>
        </p:txBody>
      </p:sp>
    </p:spTree>
    <p:extLst>
      <p:ext uri="{BB962C8B-B14F-4D97-AF65-F5344CB8AC3E}">
        <p14:creationId xmlns:p14="http://schemas.microsoft.com/office/powerpoint/2010/main" val="20182091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What is a WEB HOOK?</a:t>
            </a:r>
          </a:p>
          <a:p>
            <a:pPr>
              <a:buNone/>
            </a:pPr>
            <a:endParaRPr lang="en-US" sz="2000" dirty="0"/>
          </a:p>
          <a:p>
            <a:pPr>
              <a:buNone/>
            </a:pPr>
            <a:r>
              <a:rPr lang="en-US" sz="2000" dirty="0"/>
              <a:t>A Webhook is a lightweight configurable tool, that allows you to easily create HTTP endpoints (hooks) on your server, which you can use to execute configured commands when changes in source code are detected.</a:t>
            </a:r>
          </a:p>
          <a:p>
            <a:pPr>
              <a:buNone/>
            </a:pPr>
            <a:endParaRPr lang="en-US" sz="2000" dirty="0"/>
          </a:p>
          <a:p>
            <a:pPr>
              <a:buNone/>
            </a:pPr>
            <a:r>
              <a:rPr lang="en-US" sz="2000" dirty="0"/>
              <a:t>Provides mechanism to initiate CI/CD when source code changes.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10: SCM Web Hooks</a:t>
            </a:r>
            <a:endParaRPr lang="en-US" dirty="0">
              <a:solidFill>
                <a:srgbClr val="FF0000"/>
              </a:solidFill>
            </a:endParaRPr>
          </a:p>
        </p:txBody>
      </p:sp>
    </p:spTree>
    <p:extLst>
      <p:ext uri="{BB962C8B-B14F-4D97-AF65-F5344CB8AC3E}">
        <p14:creationId xmlns:p14="http://schemas.microsoft.com/office/powerpoint/2010/main" val="35972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see how we can rollback an application in OpenShift quickly without switching to an older version of the source code in SCM.</a:t>
            </a:r>
          </a:p>
          <a:p>
            <a:pPr>
              <a:buNone/>
            </a:pPr>
            <a:endParaRPr lang="en-US" sz="2000" dirty="0"/>
          </a:p>
          <a:p>
            <a:pPr>
              <a:buNone/>
            </a:pPr>
            <a:r>
              <a:rPr lang="en-US" sz="2000" dirty="0"/>
              <a:t>Why is this important?  What function does this provide?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11: Rollback Applications</a:t>
            </a:r>
            <a:endParaRPr lang="en-US" dirty="0">
              <a:solidFill>
                <a:srgbClr val="FF0000"/>
              </a:solidFill>
            </a:endParaRPr>
          </a:p>
        </p:txBody>
      </p:sp>
    </p:spTree>
    <p:extLst>
      <p:ext uri="{BB962C8B-B14F-4D97-AF65-F5344CB8AC3E}">
        <p14:creationId xmlns:p14="http://schemas.microsoft.com/office/powerpoint/2010/main" val="17405087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an application image binary can be promoted across the environments. </a:t>
            </a:r>
          </a:p>
          <a:p>
            <a:pPr>
              <a:buNone/>
            </a:pPr>
            <a:endParaRPr lang="en-US" sz="2000" dirty="0"/>
          </a:p>
          <a:p>
            <a:pPr>
              <a:buNone/>
            </a:pPr>
            <a:r>
              <a:rPr lang="en-US" sz="2000" dirty="0"/>
              <a:t>As an example we will use development and QA environments.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12: Code Promotion Across Environments</a:t>
            </a:r>
            <a:endParaRPr lang="en-US" dirty="0">
              <a:solidFill>
                <a:srgbClr val="FF0000"/>
              </a:solidFill>
            </a:endParaRPr>
          </a:p>
        </p:txBody>
      </p:sp>
    </p:spTree>
    <p:extLst>
      <p:ext uri="{BB962C8B-B14F-4D97-AF65-F5344CB8AC3E}">
        <p14:creationId xmlns:p14="http://schemas.microsoft.com/office/powerpoint/2010/main" val="3166095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2" name="Picture 1">
            <a:extLst>
              <a:ext uri="{FF2B5EF4-FFF2-40B4-BE49-F238E27FC236}">
                <a16:creationId xmlns:a16="http://schemas.microsoft.com/office/drawing/2014/main" id="{0C3A984E-4B60-4609-8EBF-B369E04E01B5}"/>
              </a:ext>
            </a:extLst>
          </p:cNvPr>
          <p:cNvPicPr>
            <a:picLocks noChangeAspect="1"/>
          </p:cNvPicPr>
          <p:nvPr/>
        </p:nvPicPr>
        <p:blipFill>
          <a:blip r:embed="rId3"/>
          <a:stretch>
            <a:fillRect/>
          </a:stretch>
        </p:blipFill>
        <p:spPr>
          <a:xfrm>
            <a:off x="1" y="485578"/>
            <a:ext cx="9123852" cy="4235012"/>
          </a:xfrm>
          <a:prstGeom prst="rect">
            <a:avLst/>
          </a:prstGeom>
        </p:spPr>
      </p:pic>
    </p:spTree>
    <p:extLst>
      <p:ext uri="{BB962C8B-B14F-4D97-AF65-F5344CB8AC3E}">
        <p14:creationId xmlns:p14="http://schemas.microsoft.com/office/powerpoint/2010/main" val="14778422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to make changes to the code on the local machine and immediately sync it with the code running in a pod.</a:t>
            </a:r>
          </a:p>
          <a:p>
            <a:pPr>
              <a:buNone/>
            </a:pPr>
            <a:endParaRPr lang="en-US" sz="2000" dirty="0"/>
          </a:p>
          <a:p>
            <a:pPr>
              <a:buNone/>
            </a:pPr>
            <a:r>
              <a:rPr lang="en-US" sz="2000" dirty="0"/>
              <a:t>This lab is analogous to what a developer would encounter when developing and changing his code that is then deployed to a container.</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13: Changing Code on the Fly</a:t>
            </a:r>
            <a:endParaRPr lang="en-US" dirty="0">
              <a:solidFill>
                <a:srgbClr val="FF0000"/>
              </a:solidFill>
            </a:endParaRPr>
          </a:p>
        </p:txBody>
      </p:sp>
    </p:spTree>
    <p:extLst>
      <p:ext uri="{BB962C8B-B14F-4D97-AF65-F5344CB8AC3E}">
        <p14:creationId xmlns:p14="http://schemas.microsoft.com/office/powerpoint/2010/main" val="14742044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What is a BUILD PIPELINE?</a:t>
            </a:r>
          </a:p>
          <a:p>
            <a:pPr>
              <a:buNone/>
            </a:pPr>
            <a:endParaRPr lang="en-US" sz="2000" dirty="0"/>
          </a:p>
          <a:p>
            <a:pPr marL="342900" indent="-342900"/>
            <a:r>
              <a:rPr lang="en-US" sz="2000" dirty="0"/>
              <a:t>A Build Pipeline is a process for getting software from version control into the hands of your users.</a:t>
            </a:r>
          </a:p>
          <a:p>
            <a:pPr marL="342900" indent="-342900"/>
            <a:r>
              <a:rPr lang="en-US" sz="2000" dirty="0"/>
              <a:t>That process involves building the software, followed by the progress of the build through multiple stages of testing and deployment. </a:t>
            </a:r>
          </a:p>
          <a:p>
            <a:pPr marL="342900" indent="-342900"/>
            <a:r>
              <a:rPr lang="en-US" sz="2000" dirty="0"/>
              <a:t>The build pipeline allows you to see the progress of each change as it moves from version control through various sets of tests and deployments to release to users.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14: Creating a Pipeline</a:t>
            </a:r>
            <a:endParaRPr lang="en-US" dirty="0">
              <a:solidFill>
                <a:srgbClr val="FF0000"/>
              </a:solidFill>
            </a:endParaRPr>
          </a:p>
        </p:txBody>
      </p:sp>
    </p:spTree>
    <p:extLst>
      <p:ext uri="{BB962C8B-B14F-4D97-AF65-F5344CB8AC3E}">
        <p14:creationId xmlns:p14="http://schemas.microsoft.com/office/powerpoint/2010/main" val="19019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In this lab exercise we will learn how to use OpenShift Web Console to spin up a PostgreSQL database and </a:t>
            </a:r>
            <a:r>
              <a:rPr lang="en-US" sz="2000" dirty="0" err="1"/>
              <a:t>.Net</a:t>
            </a:r>
            <a:r>
              <a:rPr lang="en-US" sz="2000"/>
              <a:t> application using templates.</a:t>
            </a: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15:Using .NET and PostgreSQL Template</a:t>
            </a:r>
            <a:endParaRPr lang="en-US" dirty="0">
              <a:solidFill>
                <a:srgbClr val="FF0000"/>
              </a:solidFill>
            </a:endParaRPr>
          </a:p>
        </p:txBody>
      </p:sp>
    </p:spTree>
    <p:extLst>
      <p:ext uri="{BB962C8B-B14F-4D97-AF65-F5344CB8AC3E}">
        <p14:creationId xmlns:p14="http://schemas.microsoft.com/office/powerpoint/2010/main" val="13863220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1786275" y="1895025"/>
            <a:ext cx="5938800" cy="1214700"/>
          </a:xfrm>
          <a:prstGeom prst="rect">
            <a:avLst/>
          </a:prstGeom>
        </p:spPr>
        <p:txBody>
          <a:bodyPr lIns="91425" tIns="91425" rIns="91425" bIns="91425" anchor="ctr" anchorCtr="0">
            <a:noAutofit/>
          </a:bodyPr>
          <a:lstStyle/>
          <a:p>
            <a:pPr lvl="0" rtl="0">
              <a:spcBef>
                <a:spcPts val="0"/>
              </a:spcBef>
              <a:buNone/>
            </a:pPr>
            <a:r>
              <a:rPr lang="en"/>
              <a:t>THANK YOU</a:t>
            </a:r>
          </a:p>
        </p:txBody>
      </p:sp>
      <p:sp>
        <p:nvSpPr>
          <p:cNvPr id="1174" name="Shape 1174"/>
          <p:cNvSpPr txBox="1">
            <a:spLocks noGrp="1"/>
          </p:cNvSpPr>
          <p:nvPr>
            <p:ph type="subTitle" idx="1"/>
          </p:nvPr>
        </p:nvSpPr>
        <p:spPr>
          <a:xfrm>
            <a:off x="2276725" y="3264787"/>
            <a:ext cx="2378700" cy="309900"/>
          </a:xfrm>
          <a:prstGeom prst="rect">
            <a:avLst/>
          </a:prstGeom>
        </p:spPr>
        <p:txBody>
          <a:bodyPr lIns="91425" tIns="91425" rIns="91425" bIns="91425" anchor="ctr" anchorCtr="0">
            <a:noAutofit/>
          </a:bodyPr>
          <a:lstStyle/>
          <a:p>
            <a:pPr lvl="0" rtl="0">
              <a:spcBef>
                <a:spcPts val="0"/>
              </a:spcBef>
              <a:buNone/>
            </a:pPr>
            <a:r>
              <a:rPr lang="en"/>
              <a:t>plus.google.com/+RedHat</a:t>
            </a:r>
          </a:p>
        </p:txBody>
      </p:sp>
      <p:sp>
        <p:nvSpPr>
          <p:cNvPr id="1175" name="Shape 1175"/>
          <p:cNvSpPr txBox="1">
            <a:spLocks noGrp="1"/>
          </p:cNvSpPr>
          <p:nvPr>
            <p:ph type="subTitle" idx="2"/>
          </p:nvPr>
        </p:nvSpPr>
        <p:spPr>
          <a:xfrm>
            <a:off x="2276725" y="3732403"/>
            <a:ext cx="2378700" cy="309900"/>
          </a:xfrm>
          <a:prstGeom prst="rect">
            <a:avLst/>
          </a:prstGeom>
        </p:spPr>
        <p:txBody>
          <a:bodyPr lIns="91425" tIns="91425" rIns="91425" bIns="91425" anchor="ctr" anchorCtr="0">
            <a:noAutofit/>
          </a:bodyPr>
          <a:lstStyle/>
          <a:p>
            <a:pPr lvl="0" rtl="0">
              <a:spcBef>
                <a:spcPts val="0"/>
              </a:spcBef>
              <a:buNone/>
            </a:pPr>
            <a:r>
              <a:rPr lang="en"/>
              <a:t>linkedin.com/company/red-hat</a:t>
            </a:r>
          </a:p>
        </p:txBody>
      </p:sp>
      <p:sp>
        <p:nvSpPr>
          <p:cNvPr id="1176" name="Shape 1176"/>
          <p:cNvSpPr txBox="1">
            <a:spLocks noGrp="1"/>
          </p:cNvSpPr>
          <p:nvPr>
            <p:ph type="subTitle" idx="3"/>
          </p:nvPr>
        </p:nvSpPr>
        <p:spPr>
          <a:xfrm>
            <a:off x="2276725" y="4196878"/>
            <a:ext cx="2378700" cy="309900"/>
          </a:xfrm>
          <a:prstGeom prst="rect">
            <a:avLst/>
          </a:prstGeom>
        </p:spPr>
        <p:txBody>
          <a:bodyPr lIns="91425" tIns="91425" rIns="91425" bIns="91425" anchor="ctr" anchorCtr="0">
            <a:noAutofit/>
          </a:bodyPr>
          <a:lstStyle/>
          <a:p>
            <a:pPr lvl="0" rtl="0">
              <a:spcBef>
                <a:spcPts val="0"/>
              </a:spcBef>
              <a:buNone/>
            </a:pPr>
            <a:r>
              <a:rPr lang="en"/>
              <a:t>youtube.com/user/RedHatVideos</a:t>
            </a:r>
          </a:p>
        </p:txBody>
      </p:sp>
      <p:sp>
        <p:nvSpPr>
          <p:cNvPr id="1177" name="Shape 1177"/>
          <p:cNvSpPr txBox="1">
            <a:spLocks noGrp="1"/>
          </p:cNvSpPr>
          <p:nvPr>
            <p:ph type="subTitle" idx="4"/>
          </p:nvPr>
        </p:nvSpPr>
        <p:spPr>
          <a:xfrm>
            <a:off x="5069150" y="3264787"/>
            <a:ext cx="2378700" cy="309900"/>
          </a:xfrm>
          <a:prstGeom prst="rect">
            <a:avLst/>
          </a:prstGeom>
        </p:spPr>
        <p:txBody>
          <a:bodyPr lIns="91425" tIns="91425" rIns="91425" bIns="91425" anchor="ctr" anchorCtr="0">
            <a:noAutofit/>
          </a:bodyPr>
          <a:lstStyle/>
          <a:p>
            <a:pPr lvl="0" rtl="0">
              <a:spcBef>
                <a:spcPts val="0"/>
              </a:spcBef>
              <a:buNone/>
            </a:pPr>
            <a:r>
              <a:rPr lang="en"/>
              <a:t>facebook.com/redhatinc</a:t>
            </a:r>
          </a:p>
        </p:txBody>
      </p:sp>
      <p:sp>
        <p:nvSpPr>
          <p:cNvPr id="1178" name="Shape 1178"/>
          <p:cNvSpPr txBox="1">
            <a:spLocks noGrp="1"/>
          </p:cNvSpPr>
          <p:nvPr>
            <p:ph type="subTitle" idx="5"/>
          </p:nvPr>
        </p:nvSpPr>
        <p:spPr>
          <a:xfrm>
            <a:off x="5069150" y="3732403"/>
            <a:ext cx="2378700" cy="309900"/>
          </a:xfrm>
          <a:prstGeom prst="rect">
            <a:avLst/>
          </a:prstGeom>
        </p:spPr>
        <p:txBody>
          <a:bodyPr lIns="91425" tIns="91425" rIns="91425" bIns="91425" anchor="ctr" anchorCtr="0">
            <a:noAutofit/>
          </a:bodyPr>
          <a:lstStyle/>
          <a:p>
            <a:pPr lvl="0" rtl="0">
              <a:spcBef>
                <a:spcPts val="0"/>
              </a:spcBef>
              <a:buNone/>
            </a:pPr>
            <a:r>
              <a:rPr lang="en"/>
              <a:t>twitter.com/RedHatNews</a:t>
            </a:r>
          </a:p>
        </p:txBody>
      </p:sp>
    </p:spTree>
    <p:extLst>
      <p:ext uri="{BB962C8B-B14F-4D97-AF65-F5344CB8AC3E}">
        <p14:creationId xmlns:p14="http://schemas.microsoft.com/office/powerpoint/2010/main" val="2091150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485578"/>
          </a:xfrm>
          <a:prstGeom prst="rect">
            <a:avLst/>
          </a:prstGeom>
        </p:spPr>
        <p:txBody>
          <a:bodyPr lIns="91425" tIns="91425" rIns="91425" bIns="91425" anchor="b" anchorCtr="0">
            <a:noAutofit/>
          </a:bodyPr>
          <a:lstStyle/>
          <a:p>
            <a:pPr lvl="0" algn="ctr" rtl="0">
              <a:spcBef>
                <a:spcPts val="0"/>
              </a:spcBef>
              <a:buNone/>
            </a:pPr>
            <a:r>
              <a:rPr lang="en-US" dirty="0"/>
              <a:t>Historical Development</a:t>
            </a:r>
            <a:endParaRPr lang="en" dirty="0"/>
          </a:p>
        </p:txBody>
      </p:sp>
      <p:pic>
        <p:nvPicPr>
          <p:cNvPr id="9" name="Picture 8">
            <a:extLst>
              <a:ext uri="{FF2B5EF4-FFF2-40B4-BE49-F238E27FC236}">
                <a16:creationId xmlns:a16="http://schemas.microsoft.com/office/drawing/2014/main" id="{2C7BEBB0-BA47-4AD6-B06A-8636CE31F9E4}"/>
              </a:ext>
            </a:extLst>
          </p:cNvPr>
          <p:cNvPicPr>
            <a:picLocks noChangeAspect="1"/>
          </p:cNvPicPr>
          <p:nvPr/>
        </p:nvPicPr>
        <p:blipFill>
          <a:blip r:embed="rId3"/>
          <a:stretch>
            <a:fillRect/>
          </a:stretch>
        </p:blipFill>
        <p:spPr>
          <a:xfrm>
            <a:off x="0" y="489096"/>
            <a:ext cx="9144000" cy="4250781"/>
          </a:xfrm>
          <a:prstGeom prst="rect">
            <a:avLst/>
          </a:prstGeom>
        </p:spPr>
      </p:pic>
    </p:spTree>
    <p:extLst>
      <p:ext uri="{BB962C8B-B14F-4D97-AF65-F5344CB8AC3E}">
        <p14:creationId xmlns:p14="http://schemas.microsoft.com/office/powerpoint/2010/main" val="237029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15560</TotalTime>
  <Words>7461</Words>
  <Application>Microsoft Office PowerPoint</Application>
  <PresentationFormat>On-screen Show (16:9)</PresentationFormat>
  <Paragraphs>740</Paragraphs>
  <Slides>83</Slides>
  <Notes>66</Notes>
  <HiddenSlides>3</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83</vt:i4>
      </vt:variant>
    </vt:vector>
  </HeadingPairs>
  <TitlesOfParts>
    <vt:vector size="94" baseType="lpstr">
      <vt:lpstr>Open Sans</vt:lpstr>
      <vt:lpstr>Overpass SemiBold</vt:lpstr>
      <vt:lpstr>Arial</vt:lpstr>
      <vt:lpstr>Calibri</vt:lpstr>
      <vt:lpstr>Overpass</vt:lpstr>
      <vt:lpstr>Proxima Nova</vt:lpstr>
      <vt:lpstr>Overpass Light</vt:lpstr>
      <vt:lpstr>simple-light-2</vt:lpstr>
      <vt:lpstr>Content</vt:lpstr>
      <vt:lpstr>Title</vt:lpstr>
      <vt:lpstr>Content</vt:lpstr>
      <vt:lpstr>OPENSHIFT</vt:lpstr>
      <vt:lpstr>PowerPoint Presentation</vt:lpstr>
      <vt:lpstr>PowerPoint Presentation</vt:lpstr>
      <vt:lpstr>PowerPoint Presentation</vt:lpstr>
      <vt:lpstr>THE CHARACTERS</vt:lpstr>
      <vt:lpstr>Historical Development</vt:lpstr>
      <vt:lpstr>Historical Development</vt:lpstr>
      <vt:lpstr>Historical Development</vt:lpstr>
      <vt:lpstr>Historical Development</vt:lpstr>
      <vt:lpstr>Historical Development</vt:lpstr>
      <vt:lpstr>Historical Development</vt:lpstr>
      <vt:lpstr>Historical Development</vt:lpstr>
      <vt:lpstr>Historical Development Challenges</vt:lpstr>
      <vt:lpstr>THE CHARACTERS</vt:lpstr>
      <vt:lpstr>PowerPoint Presentation</vt:lpstr>
      <vt:lpstr>Top 10 Replies by Programmers</vt:lpstr>
      <vt:lpstr>DEVOPS - Setting</vt:lpstr>
      <vt:lpstr>PowerPoint Presentation</vt:lpstr>
      <vt:lpstr>PowerPoint Presentation</vt:lpstr>
      <vt:lpstr>PowerPoint Presentation</vt:lpstr>
      <vt:lpstr>PowerPoint Presentation</vt:lpstr>
      <vt:lpstr>WHAT ARE CONTAINERS? It Depends Who You Ask</vt:lpstr>
      <vt:lpstr>PowerPoint Presentation</vt:lpstr>
      <vt:lpstr>PowerPoint Presentation</vt:lpstr>
      <vt:lpstr>WE NEED MORE THAN JUST CONTAINERS</vt:lpstr>
      <vt:lpstr>PowerPoint Presentation</vt:lpstr>
      <vt:lpstr>BUT WAIT, THERE’S MORE!</vt:lpstr>
      <vt:lpstr>PowerPoint Presentation</vt:lpstr>
      <vt:lpstr>PowerPoint Presentation</vt:lpstr>
      <vt:lpstr>PowerPoint Presentation</vt:lpstr>
      <vt:lpstr>OpenShift runs on your choice of infrastructure</vt:lpstr>
      <vt:lpstr>Nodes are instances of RHEL where apps will run</vt:lpstr>
      <vt:lpstr>Apps and components run in containers</vt:lpstr>
      <vt:lpstr>Pods are the orchestrated unit in OpenShift</vt:lpstr>
      <vt:lpstr>Masters are the Control Plane</vt:lpstr>
      <vt:lpstr>API and Authentication</vt:lpstr>
      <vt:lpstr>Desired and Current State</vt:lpstr>
      <vt:lpstr>Scheduler Pulls From The Registry</vt:lpstr>
      <vt:lpstr>Orchestration and Scheduling</vt:lpstr>
      <vt:lpstr>Placement by Policy</vt:lpstr>
      <vt:lpstr>Services connect application components</vt:lpstr>
      <vt:lpstr>Health and Scaling</vt:lpstr>
      <vt:lpstr>What about unhealthy Pods?</vt:lpstr>
      <vt:lpstr>The Master remediates Pod failures</vt:lpstr>
      <vt:lpstr>What about app data?</vt:lpstr>
      <vt:lpstr>Routing layer for external accessibility</vt:lpstr>
      <vt:lpstr>Access via Web UI, CLI, IDE, API</vt:lpstr>
      <vt:lpstr>PowerPoint Presentation</vt:lpstr>
      <vt:lpstr>PowerPoint Presentation</vt:lpstr>
      <vt:lpstr>Are All Applications Good Candidates for Containerization?</vt:lpstr>
      <vt:lpstr>Welcome to the World of Operators</vt:lpstr>
      <vt:lpstr>Running a MySQL Database in Containers - The Right Way</vt:lpstr>
      <vt:lpstr>Operators Constantly Listen</vt:lpstr>
      <vt:lpstr>Characteristics of Openshift Operators</vt:lpstr>
      <vt:lpstr>A broad ecosystem of workloads</vt:lpstr>
      <vt:lpstr>PowerPoint Presentation</vt:lpstr>
      <vt:lpstr>PowerPoint Presentation</vt:lpstr>
      <vt:lpstr>OPERATOR SDK</vt:lpstr>
      <vt:lpstr>OPERATOR LIFECYCLE MANAGER</vt:lpstr>
      <vt:lpstr>OPERATOR METERING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2: Create an App using Docker Build</vt:lpstr>
      <vt:lpstr>Lab 3: Using the Web Console</vt:lpstr>
      <vt:lpstr>Lab 4: Creating an application using JBoss EAP builder image</vt:lpstr>
      <vt:lpstr>Lab 5: Use a Template to provision a container</vt:lpstr>
      <vt:lpstr>Lab 6: Scale Application Instances Up/Down</vt:lpstr>
      <vt:lpstr>Lab 7: Binary Deployment of a WAR file</vt:lpstr>
      <vt:lpstr>Lab 8: How to configure SSL</vt:lpstr>
      <vt:lpstr>Lab 9: Blue Green Deployments</vt:lpstr>
      <vt:lpstr>Lab 10: SCM Web Hooks</vt:lpstr>
      <vt:lpstr>Lab 11: Rollback Applications</vt:lpstr>
      <vt:lpstr>Lab 12: Code Promotion Across Environments</vt:lpstr>
      <vt:lpstr>Lab 13: Changing Code on the Fly</vt:lpstr>
      <vt:lpstr>Lab 14: Creating a Pipeline</vt:lpstr>
      <vt:lpstr>Lab 15:Using .NET and PostgreSQL Template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AUTOMATION USING  DOCKER, KUBERNETES AND OPENSHIFT</dc:title>
  <dc:subject/>
  <dc:creator>jgarrett</dc:creator>
  <cp:keywords/>
  <dc:description/>
  <cp:lastModifiedBy>jgarrett</cp:lastModifiedBy>
  <cp:revision>132</cp:revision>
  <dcterms:modified xsi:type="dcterms:W3CDTF">2019-11-20T13:03:09Z</dcterms:modified>
  <cp:category/>
</cp:coreProperties>
</file>